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310" r:id="rId4"/>
    <p:sldId id="311" r:id="rId5"/>
    <p:sldId id="315" r:id="rId6"/>
    <p:sldId id="317" r:id="rId7"/>
    <p:sldId id="314" r:id="rId8"/>
    <p:sldId id="318" r:id="rId9"/>
    <p:sldId id="320" r:id="rId10"/>
    <p:sldId id="321" r:id="rId11"/>
    <p:sldId id="319" r:id="rId12"/>
    <p:sldId id="322" r:id="rId13"/>
    <p:sldId id="323" r:id="rId14"/>
    <p:sldId id="324" r:id="rId15"/>
    <p:sldId id="326" r:id="rId16"/>
    <p:sldId id="328" r:id="rId17"/>
    <p:sldId id="327" r:id="rId18"/>
    <p:sldId id="329" r:id="rId19"/>
    <p:sldId id="331" r:id="rId20"/>
    <p:sldId id="330" r:id="rId21"/>
    <p:sldId id="332" r:id="rId22"/>
    <p:sldId id="333" r:id="rId23"/>
    <p:sldId id="334" r:id="rId24"/>
    <p:sldId id="335" r:id="rId25"/>
    <p:sldId id="336" r:id="rId26"/>
    <p:sldId id="306" r:id="rId27"/>
  </p:sldIdLst>
  <p:sldSz cx="10693400" cy="7556500"/>
  <p:notesSz cx="10693400" cy="7556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94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A1585-9867-4560-87E5-C46BCB98AC86}" type="doc">
      <dgm:prSet loTypeId="urn:microsoft.com/office/officeart/2005/8/layout/chart3" loCatId="cycle" qsTypeId="urn:microsoft.com/office/officeart/2005/8/quickstyle/3d1" qsCatId="3D" csTypeId="urn:microsoft.com/office/officeart/2005/8/colors/colorful3" csCatId="colorful" phldr="1"/>
      <dgm:spPr/>
    </dgm:pt>
    <dgm:pt modelId="{B62AFA9A-4356-46B4-A35C-F79350CC2442}">
      <dgm:prSet phldrT="[Текст]" custT="1"/>
      <dgm:spPr/>
      <dgm:t>
        <a:bodyPr/>
        <a:lstStyle/>
        <a:p>
          <a:r>
            <a:rPr lang="en-US" sz="1400" b="1" dirty="0" err="1" smtClean="0"/>
            <a:t>опасность</a:t>
          </a:r>
          <a:r>
            <a:rPr lang="en-US" sz="1400" b="1" dirty="0" smtClean="0"/>
            <a:t> </a:t>
          </a:r>
          <a:r>
            <a:rPr lang="en-US" sz="1400" b="1" dirty="0" err="1" smtClean="0"/>
            <a:t>из-за</a:t>
          </a:r>
          <a:r>
            <a:rPr lang="en-US" sz="1400" b="1" dirty="0" smtClean="0"/>
            <a:t> воздействия </a:t>
          </a:r>
          <a:r>
            <a:rPr lang="en-US" sz="1400" b="1" dirty="0" err="1" smtClean="0"/>
            <a:t>микроорганизмов-продуцентов</a:t>
          </a:r>
          <a:r>
            <a:rPr lang="en-US" sz="1400" b="1" dirty="0" smtClean="0"/>
            <a:t>, </a:t>
          </a:r>
          <a:r>
            <a:rPr lang="en-US" sz="1400" b="1" dirty="0" err="1" smtClean="0"/>
            <a:t>препаратов</a:t>
          </a:r>
          <a:r>
            <a:rPr lang="en-US" sz="1400" b="1" dirty="0" smtClean="0"/>
            <a:t>, </a:t>
          </a:r>
          <a:r>
            <a:rPr lang="en-US" sz="1400" b="1" dirty="0" err="1" smtClean="0"/>
            <a:t>содержащих</a:t>
          </a:r>
          <a:r>
            <a:rPr lang="en-US" sz="1400" b="1" dirty="0" smtClean="0"/>
            <a:t> </a:t>
          </a:r>
          <a:r>
            <a:rPr lang="en-US" sz="1400" b="1" dirty="0" err="1" smtClean="0"/>
            <a:t>живые</a:t>
          </a:r>
          <a:r>
            <a:rPr lang="en-US" sz="1400" b="1" dirty="0" smtClean="0"/>
            <a:t> </a:t>
          </a:r>
          <a:r>
            <a:rPr lang="en-US" sz="1400" b="1" dirty="0" err="1" smtClean="0"/>
            <a:t>клетки</a:t>
          </a:r>
          <a:r>
            <a:rPr lang="en-US" sz="1400" b="1" dirty="0" smtClean="0"/>
            <a:t> и </a:t>
          </a:r>
          <a:r>
            <a:rPr lang="en-US" sz="1400" b="1" dirty="0" err="1" smtClean="0"/>
            <a:t>споры</a:t>
          </a:r>
          <a:r>
            <a:rPr lang="en-US" sz="1400" b="1" dirty="0" smtClean="0"/>
            <a:t> </a:t>
          </a:r>
          <a:r>
            <a:rPr lang="en-US" sz="1400" b="1" dirty="0" err="1" smtClean="0"/>
            <a:t>микроорганизмов</a:t>
          </a:r>
          <a:endParaRPr lang="ru-RU" sz="1400" b="1" dirty="0"/>
        </a:p>
      </dgm:t>
    </dgm:pt>
    <dgm:pt modelId="{0F1C1954-6B73-40DF-A91B-AFCF93A93473}" type="parTrans" cxnId="{077D2B50-8808-4DDD-92BF-1CBF2EDCF906}">
      <dgm:prSet/>
      <dgm:spPr/>
      <dgm:t>
        <a:bodyPr/>
        <a:lstStyle/>
        <a:p>
          <a:endParaRPr lang="ru-RU"/>
        </a:p>
      </dgm:t>
    </dgm:pt>
    <dgm:pt modelId="{983B6E06-8EA1-46C2-98D9-DA01A8171DED}" type="sibTrans" cxnId="{077D2B50-8808-4DDD-92BF-1CBF2EDCF906}">
      <dgm:prSet/>
      <dgm:spPr/>
      <dgm:t>
        <a:bodyPr/>
        <a:lstStyle/>
        <a:p>
          <a:endParaRPr lang="ru-RU"/>
        </a:p>
      </dgm:t>
    </dgm:pt>
    <dgm:pt modelId="{4970B43B-AE25-4DED-BD4A-6D5C439EB05D}">
      <dgm:prSet phldrT="[Текст]"/>
      <dgm:spPr/>
      <dgm:t>
        <a:bodyPr/>
        <a:lstStyle/>
        <a:p>
          <a:r>
            <a:rPr lang="en-US" b="1" dirty="0" err="1" smtClean="0"/>
            <a:t>опасность</a:t>
          </a:r>
          <a:r>
            <a:rPr lang="en-US" b="1" dirty="0" smtClean="0"/>
            <a:t> </a:t>
          </a:r>
          <a:r>
            <a:rPr lang="en-US" b="1" dirty="0" err="1" smtClean="0"/>
            <a:t>из-за</a:t>
          </a:r>
          <a:r>
            <a:rPr lang="en-US" b="1" dirty="0" smtClean="0"/>
            <a:t> </a:t>
          </a:r>
          <a:r>
            <a:rPr lang="en-US" b="1" dirty="0" err="1" smtClean="0"/>
            <a:t>контакта</a:t>
          </a:r>
          <a:r>
            <a:rPr lang="en-US" b="1" dirty="0" smtClean="0"/>
            <a:t> с </a:t>
          </a:r>
          <a:r>
            <a:rPr lang="en-US" b="1" dirty="0" err="1" smtClean="0"/>
            <a:t>патогенными</a:t>
          </a:r>
          <a:r>
            <a:rPr lang="en-US" b="1" dirty="0" smtClean="0"/>
            <a:t> </a:t>
          </a:r>
          <a:r>
            <a:rPr lang="en-US" b="1" dirty="0" err="1" smtClean="0"/>
            <a:t>микроорганизмами</a:t>
          </a:r>
          <a:endParaRPr lang="ru-RU" b="1" dirty="0"/>
        </a:p>
      </dgm:t>
    </dgm:pt>
    <dgm:pt modelId="{C9F24EC4-1214-477B-8674-6E41143ACBD1}" type="parTrans" cxnId="{EB99C66E-D862-4203-B16D-034947C55D79}">
      <dgm:prSet/>
      <dgm:spPr/>
      <dgm:t>
        <a:bodyPr/>
        <a:lstStyle/>
        <a:p>
          <a:endParaRPr lang="ru-RU"/>
        </a:p>
      </dgm:t>
    </dgm:pt>
    <dgm:pt modelId="{128DBA4A-BF85-423C-92AC-C2B26A2271D6}" type="sibTrans" cxnId="{EB99C66E-D862-4203-B16D-034947C55D79}">
      <dgm:prSet/>
      <dgm:spPr/>
      <dgm:t>
        <a:bodyPr/>
        <a:lstStyle/>
        <a:p>
          <a:endParaRPr lang="ru-RU"/>
        </a:p>
      </dgm:t>
    </dgm:pt>
    <dgm:pt modelId="{220CBF3A-62B3-4C2E-AB48-9EA58320EC62}">
      <dgm:prSet phldrT="[Текст]" custT="1"/>
      <dgm:spPr/>
      <dgm:t>
        <a:bodyPr/>
        <a:lstStyle/>
        <a:p>
          <a:r>
            <a:rPr lang="en-US" sz="1800" b="1" dirty="0" err="1" smtClean="0"/>
            <a:t>опасности</a:t>
          </a:r>
          <a:r>
            <a:rPr lang="en-US" sz="1800" b="1" dirty="0" smtClean="0"/>
            <a:t> </a:t>
          </a:r>
          <a:r>
            <a:rPr lang="en-US" sz="1800" b="1" dirty="0" err="1" smtClean="0"/>
            <a:t>из-за</a:t>
          </a:r>
          <a:r>
            <a:rPr lang="en-US" sz="1800" b="1" dirty="0" smtClean="0"/>
            <a:t> </a:t>
          </a:r>
          <a:r>
            <a:rPr lang="en-US" sz="1800" b="1" dirty="0" err="1" smtClean="0"/>
            <a:t>укуса</a:t>
          </a:r>
          <a:r>
            <a:rPr lang="en-US" sz="1800" b="1" dirty="0" smtClean="0"/>
            <a:t> </a:t>
          </a:r>
          <a:r>
            <a:rPr lang="en-US" sz="1800" b="1" dirty="0" err="1" smtClean="0"/>
            <a:t>переносчиков</a:t>
          </a:r>
          <a:r>
            <a:rPr lang="en-US" sz="1800" b="1" dirty="0" smtClean="0"/>
            <a:t> </a:t>
          </a:r>
          <a:r>
            <a:rPr lang="en-US" sz="1800" b="1" dirty="0" err="1" smtClean="0"/>
            <a:t>инфекций</a:t>
          </a:r>
          <a:endParaRPr lang="ru-RU" sz="1800" b="1" dirty="0"/>
        </a:p>
      </dgm:t>
    </dgm:pt>
    <dgm:pt modelId="{51364502-47E2-4509-9B9E-B95119B823A6}" type="parTrans" cxnId="{4B536C6D-29C2-48CD-97A2-420E063787A8}">
      <dgm:prSet/>
      <dgm:spPr/>
      <dgm:t>
        <a:bodyPr/>
        <a:lstStyle/>
        <a:p>
          <a:endParaRPr lang="ru-RU"/>
        </a:p>
      </dgm:t>
    </dgm:pt>
    <dgm:pt modelId="{0AF6E668-EADC-48BE-B9F9-4FA82F5068C0}" type="sibTrans" cxnId="{4B536C6D-29C2-48CD-97A2-420E063787A8}">
      <dgm:prSet/>
      <dgm:spPr/>
      <dgm:t>
        <a:bodyPr/>
        <a:lstStyle/>
        <a:p>
          <a:endParaRPr lang="ru-RU"/>
        </a:p>
      </dgm:t>
    </dgm:pt>
    <dgm:pt modelId="{66C5AD62-EE27-4AF8-B90E-0621009985F8}" type="pres">
      <dgm:prSet presAssocID="{C4CA1585-9867-4560-87E5-C46BCB98AC86}" presName="compositeShape" presStyleCnt="0">
        <dgm:presLayoutVars>
          <dgm:chMax val="7"/>
          <dgm:dir/>
          <dgm:resizeHandles val="exact"/>
        </dgm:presLayoutVars>
      </dgm:prSet>
      <dgm:spPr/>
    </dgm:pt>
    <dgm:pt modelId="{80F68C97-7003-4EF0-BE6C-8A4F75EACA5D}" type="pres">
      <dgm:prSet presAssocID="{C4CA1585-9867-4560-87E5-C46BCB98AC86}" presName="wedge1" presStyleLbl="node1" presStyleIdx="0" presStyleCnt="3"/>
      <dgm:spPr/>
      <dgm:t>
        <a:bodyPr/>
        <a:lstStyle/>
        <a:p>
          <a:endParaRPr lang="ru-RU"/>
        </a:p>
      </dgm:t>
    </dgm:pt>
    <dgm:pt modelId="{E0CFA50A-0D73-4E38-8F31-01506E752540}" type="pres">
      <dgm:prSet presAssocID="{C4CA1585-9867-4560-87E5-C46BCB98AC8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F3D55-6138-4B82-B4E4-C7C4BFD26CC6}" type="pres">
      <dgm:prSet presAssocID="{C4CA1585-9867-4560-87E5-C46BCB98AC86}" presName="wedge2" presStyleLbl="node1" presStyleIdx="1" presStyleCnt="3"/>
      <dgm:spPr/>
      <dgm:t>
        <a:bodyPr/>
        <a:lstStyle/>
        <a:p>
          <a:endParaRPr lang="ru-RU"/>
        </a:p>
      </dgm:t>
    </dgm:pt>
    <dgm:pt modelId="{AA2AF1D4-2683-4A8D-B206-A3C0EBE05A8B}" type="pres">
      <dgm:prSet presAssocID="{C4CA1585-9867-4560-87E5-C46BCB98AC8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425E3-3325-4516-993D-8DB0B38B5C52}" type="pres">
      <dgm:prSet presAssocID="{C4CA1585-9867-4560-87E5-C46BCB98AC86}" presName="wedge3" presStyleLbl="node1" presStyleIdx="2" presStyleCnt="3"/>
      <dgm:spPr/>
      <dgm:t>
        <a:bodyPr/>
        <a:lstStyle/>
        <a:p>
          <a:endParaRPr lang="ru-RU"/>
        </a:p>
      </dgm:t>
    </dgm:pt>
    <dgm:pt modelId="{5A45CD47-1DE5-4BC3-A558-12A5E748EE87}" type="pres">
      <dgm:prSet presAssocID="{C4CA1585-9867-4560-87E5-C46BCB98AC8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2D1FC7-2DA9-4D78-AA9A-F7A6092C0041}" type="presOf" srcId="{4970B43B-AE25-4DED-BD4A-6D5C439EB05D}" destId="{AA2AF1D4-2683-4A8D-B206-A3C0EBE05A8B}" srcOrd="1" destOrd="0" presId="urn:microsoft.com/office/officeart/2005/8/layout/chart3"/>
    <dgm:cxn modelId="{E9C3ED0D-7C9E-44A2-8642-F8A88A1EE56B}" type="presOf" srcId="{220CBF3A-62B3-4C2E-AB48-9EA58320EC62}" destId="{466425E3-3325-4516-993D-8DB0B38B5C52}" srcOrd="0" destOrd="0" presId="urn:microsoft.com/office/officeart/2005/8/layout/chart3"/>
    <dgm:cxn modelId="{4B536C6D-29C2-48CD-97A2-420E063787A8}" srcId="{C4CA1585-9867-4560-87E5-C46BCB98AC86}" destId="{220CBF3A-62B3-4C2E-AB48-9EA58320EC62}" srcOrd="2" destOrd="0" parTransId="{51364502-47E2-4509-9B9E-B95119B823A6}" sibTransId="{0AF6E668-EADC-48BE-B9F9-4FA82F5068C0}"/>
    <dgm:cxn modelId="{AB8EE5A1-DC69-489E-AF86-16AD18B98102}" type="presOf" srcId="{B62AFA9A-4356-46B4-A35C-F79350CC2442}" destId="{E0CFA50A-0D73-4E38-8F31-01506E752540}" srcOrd="1" destOrd="0" presId="urn:microsoft.com/office/officeart/2005/8/layout/chart3"/>
    <dgm:cxn modelId="{D20BAFB7-2E13-4542-8D85-539816FB9A11}" type="presOf" srcId="{220CBF3A-62B3-4C2E-AB48-9EA58320EC62}" destId="{5A45CD47-1DE5-4BC3-A558-12A5E748EE87}" srcOrd="1" destOrd="0" presId="urn:microsoft.com/office/officeart/2005/8/layout/chart3"/>
    <dgm:cxn modelId="{138630EC-D72B-4BFE-B588-DE2841544DBF}" type="presOf" srcId="{4970B43B-AE25-4DED-BD4A-6D5C439EB05D}" destId="{B3AF3D55-6138-4B82-B4E4-C7C4BFD26CC6}" srcOrd="0" destOrd="0" presId="urn:microsoft.com/office/officeart/2005/8/layout/chart3"/>
    <dgm:cxn modelId="{0A7B4905-BD22-43B8-8955-D269FC9E91D5}" type="presOf" srcId="{C4CA1585-9867-4560-87E5-C46BCB98AC86}" destId="{66C5AD62-EE27-4AF8-B90E-0621009985F8}" srcOrd="0" destOrd="0" presId="urn:microsoft.com/office/officeart/2005/8/layout/chart3"/>
    <dgm:cxn modelId="{EB99C66E-D862-4203-B16D-034947C55D79}" srcId="{C4CA1585-9867-4560-87E5-C46BCB98AC86}" destId="{4970B43B-AE25-4DED-BD4A-6D5C439EB05D}" srcOrd="1" destOrd="0" parTransId="{C9F24EC4-1214-477B-8674-6E41143ACBD1}" sibTransId="{128DBA4A-BF85-423C-92AC-C2B26A2271D6}"/>
    <dgm:cxn modelId="{E26E56E7-737C-429F-B69B-776E2B41E4E8}" type="presOf" srcId="{B62AFA9A-4356-46B4-A35C-F79350CC2442}" destId="{80F68C97-7003-4EF0-BE6C-8A4F75EACA5D}" srcOrd="0" destOrd="0" presId="urn:microsoft.com/office/officeart/2005/8/layout/chart3"/>
    <dgm:cxn modelId="{077D2B50-8808-4DDD-92BF-1CBF2EDCF906}" srcId="{C4CA1585-9867-4560-87E5-C46BCB98AC86}" destId="{B62AFA9A-4356-46B4-A35C-F79350CC2442}" srcOrd="0" destOrd="0" parTransId="{0F1C1954-6B73-40DF-A91B-AFCF93A93473}" sibTransId="{983B6E06-8EA1-46C2-98D9-DA01A8171DED}"/>
    <dgm:cxn modelId="{F686F24E-6EF4-4DF6-BD4D-47257E54F87B}" type="presParOf" srcId="{66C5AD62-EE27-4AF8-B90E-0621009985F8}" destId="{80F68C97-7003-4EF0-BE6C-8A4F75EACA5D}" srcOrd="0" destOrd="0" presId="urn:microsoft.com/office/officeart/2005/8/layout/chart3"/>
    <dgm:cxn modelId="{BBEB3E1E-CE24-4D9F-B5D3-B89B7D40919D}" type="presParOf" srcId="{66C5AD62-EE27-4AF8-B90E-0621009985F8}" destId="{E0CFA50A-0D73-4E38-8F31-01506E752540}" srcOrd="1" destOrd="0" presId="urn:microsoft.com/office/officeart/2005/8/layout/chart3"/>
    <dgm:cxn modelId="{2A7BF824-E667-469F-8963-B2088444FA08}" type="presParOf" srcId="{66C5AD62-EE27-4AF8-B90E-0621009985F8}" destId="{B3AF3D55-6138-4B82-B4E4-C7C4BFD26CC6}" srcOrd="2" destOrd="0" presId="urn:microsoft.com/office/officeart/2005/8/layout/chart3"/>
    <dgm:cxn modelId="{F54766CE-A7A8-458B-9C4B-8E938C40D6B5}" type="presParOf" srcId="{66C5AD62-EE27-4AF8-B90E-0621009985F8}" destId="{AA2AF1D4-2683-4A8D-B206-A3C0EBE05A8B}" srcOrd="3" destOrd="0" presId="urn:microsoft.com/office/officeart/2005/8/layout/chart3"/>
    <dgm:cxn modelId="{887CC424-9DA8-42C3-A71D-02D4335189F1}" type="presParOf" srcId="{66C5AD62-EE27-4AF8-B90E-0621009985F8}" destId="{466425E3-3325-4516-993D-8DB0B38B5C52}" srcOrd="4" destOrd="0" presId="urn:microsoft.com/office/officeart/2005/8/layout/chart3"/>
    <dgm:cxn modelId="{08753915-0B21-48EE-A6ED-6A54CDBCC55D}" type="presParOf" srcId="{66C5AD62-EE27-4AF8-B90E-0621009985F8}" destId="{5A45CD47-1DE5-4BC3-A558-12A5E748EE87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4F5709-D9FE-4AF0-900B-75EAB340B77D}" type="doc">
      <dgm:prSet loTypeId="urn:microsoft.com/office/officeart/2005/8/layout/chart3" loCatId="relationship" qsTypeId="urn:microsoft.com/office/officeart/2005/8/quickstyle/3d1" qsCatId="3D" csTypeId="urn:microsoft.com/office/officeart/2005/8/colors/colorful3" csCatId="colorful" phldr="1"/>
      <dgm:spPr/>
    </dgm:pt>
    <dgm:pt modelId="{0F3DFFD2-14E2-4221-BF00-84DA21464454}">
      <dgm:prSet phldrT="[Текст]" custT="1"/>
      <dgm:spPr/>
      <dgm:t>
        <a:bodyPr/>
        <a:lstStyle/>
        <a:p>
          <a:r>
            <a:rPr lang="ru-RU" sz="1800" b="1" dirty="0" smtClean="0"/>
            <a:t>И</a:t>
          </a:r>
          <a:r>
            <a:rPr lang="en-US" sz="1800" b="1" dirty="0" err="1" smtClean="0"/>
            <a:t>ммунизация</a:t>
          </a:r>
          <a:endParaRPr lang="ru-RU" sz="1800" b="1" dirty="0"/>
        </a:p>
      </dgm:t>
    </dgm:pt>
    <dgm:pt modelId="{29E539F9-9EE4-4A09-93A1-0C17456A0C23}" type="parTrans" cxnId="{63512587-6CF3-4768-9D1B-4CDC39325B10}">
      <dgm:prSet/>
      <dgm:spPr/>
      <dgm:t>
        <a:bodyPr/>
        <a:lstStyle/>
        <a:p>
          <a:endParaRPr lang="ru-RU"/>
        </a:p>
      </dgm:t>
    </dgm:pt>
    <dgm:pt modelId="{6DEE2085-3EBC-4C34-BA03-3C00DBB7AD93}" type="sibTrans" cxnId="{63512587-6CF3-4768-9D1B-4CDC39325B10}">
      <dgm:prSet/>
      <dgm:spPr/>
      <dgm:t>
        <a:bodyPr/>
        <a:lstStyle/>
        <a:p>
          <a:endParaRPr lang="ru-RU"/>
        </a:p>
      </dgm:t>
    </dgm:pt>
    <dgm:pt modelId="{963AF6B2-E02B-4E39-9C63-457AEAB829AE}">
      <dgm:prSet phldrT="[Текст]" custT="1"/>
      <dgm:spPr/>
      <dgm:t>
        <a:bodyPr/>
        <a:lstStyle/>
        <a:p>
          <a:r>
            <a:rPr lang="ru-RU" sz="1800" b="1" dirty="0" smtClean="0"/>
            <a:t>Ограничение контактов</a:t>
          </a:r>
          <a:endParaRPr lang="ru-RU" sz="1800" b="1" dirty="0"/>
        </a:p>
      </dgm:t>
    </dgm:pt>
    <dgm:pt modelId="{E57E1143-B8BB-475E-AA4E-B117114ABA68}" type="parTrans" cxnId="{511A1553-8E37-41AD-AAD6-E37F477B597C}">
      <dgm:prSet/>
      <dgm:spPr/>
      <dgm:t>
        <a:bodyPr/>
        <a:lstStyle/>
        <a:p>
          <a:endParaRPr lang="ru-RU"/>
        </a:p>
      </dgm:t>
    </dgm:pt>
    <dgm:pt modelId="{18EA692D-5AFD-4B4D-B768-8DD2BDEBA765}" type="sibTrans" cxnId="{511A1553-8E37-41AD-AAD6-E37F477B597C}">
      <dgm:prSet/>
      <dgm:spPr/>
      <dgm:t>
        <a:bodyPr/>
        <a:lstStyle/>
        <a:p>
          <a:endParaRPr lang="ru-RU"/>
        </a:p>
      </dgm:t>
    </dgm:pt>
    <dgm:pt modelId="{A7FAF5D3-690E-4110-A28F-0EC18AF281A1}">
      <dgm:prSet phldrT="[Текст]" custT="1"/>
      <dgm:spPr/>
      <dgm:t>
        <a:bodyPr/>
        <a:lstStyle/>
        <a:p>
          <a:r>
            <a:rPr lang="ru-RU" sz="1800" b="1" smtClean="0"/>
            <a:t>П</a:t>
          </a:r>
          <a:r>
            <a:rPr lang="en-US" sz="1800" b="1" smtClean="0"/>
            <a:t>рименение противобактериальных препаратов</a:t>
          </a:r>
          <a:endParaRPr lang="ru-RU" sz="1800" b="1" dirty="0"/>
        </a:p>
      </dgm:t>
    </dgm:pt>
    <dgm:pt modelId="{BC277C40-B82A-4090-A36A-16F2B96613A3}" type="parTrans" cxnId="{070E9D17-4B5A-4ADF-A8DD-5AF8EB30EE6B}">
      <dgm:prSet/>
      <dgm:spPr/>
      <dgm:t>
        <a:bodyPr/>
        <a:lstStyle/>
        <a:p>
          <a:endParaRPr lang="ru-RU"/>
        </a:p>
      </dgm:t>
    </dgm:pt>
    <dgm:pt modelId="{71F22316-5FCA-40BF-AEF3-AA3EB4A2F423}" type="sibTrans" cxnId="{070E9D17-4B5A-4ADF-A8DD-5AF8EB30EE6B}">
      <dgm:prSet/>
      <dgm:spPr/>
      <dgm:t>
        <a:bodyPr/>
        <a:lstStyle/>
        <a:p>
          <a:endParaRPr lang="ru-RU"/>
        </a:p>
      </dgm:t>
    </dgm:pt>
    <dgm:pt modelId="{FCBC3D99-0DBF-405E-8EFD-90CC3DAE6FEB}" type="pres">
      <dgm:prSet presAssocID="{A94F5709-D9FE-4AF0-900B-75EAB340B77D}" presName="compositeShape" presStyleCnt="0">
        <dgm:presLayoutVars>
          <dgm:chMax val="7"/>
          <dgm:dir/>
          <dgm:resizeHandles val="exact"/>
        </dgm:presLayoutVars>
      </dgm:prSet>
      <dgm:spPr/>
    </dgm:pt>
    <dgm:pt modelId="{53F4769F-E9B9-4F0F-A222-04F513D1153A}" type="pres">
      <dgm:prSet presAssocID="{A94F5709-D9FE-4AF0-900B-75EAB340B77D}" presName="wedge1" presStyleLbl="node1" presStyleIdx="0" presStyleCnt="3"/>
      <dgm:spPr/>
      <dgm:t>
        <a:bodyPr/>
        <a:lstStyle/>
        <a:p>
          <a:endParaRPr lang="ru-RU"/>
        </a:p>
      </dgm:t>
    </dgm:pt>
    <dgm:pt modelId="{160111CD-5104-4BF7-BFC6-94E8DE077310}" type="pres">
      <dgm:prSet presAssocID="{A94F5709-D9FE-4AF0-900B-75EAB340B77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AB02E-CA2A-488E-B8F7-5CBDB7B14753}" type="pres">
      <dgm:prSet presAssocID="{A94F5709-D9FE-4AF0-900B-75EAB340B77D}" presName="wedge2" presStyleLbl="node1" presStyleIdx="1" presStyleCnt="3"/>
      <dgm:spPr/>
      <dgm:t>
        <a:bodyPr/>
        <a:lstStyle/>
        <a:p>
          <a:endParaRPr lang="ru-RU"/>
        </a:p>
      </dgm:t>
    </dgm:pt>
    <dgm:pt modelId="{41F49E37-B108-4F86-9400-2241C30A25FA}" type="pres">
      <dgm:prSet presAssocID="{A94F5709-D9FE-4AF0-900B-75EAB340B77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29C77-B88C-43C5-A2A7-6452DFE96138}" type="pres">
      <dgm:prSet presAssocID="{A94F5709-D9FE-4AF0-900B-75EAB340B77D}" presName="wedge3" presStyleLbl="node1" presStyleIdx="2" presStyleCnt="3"/>
      <dgm:spPr/>
      <dgm:t>
        <a:bodyPr/>
        <a:lstStyle/>
        <a:p>
          <a:endParaRPr lang="ru-RU"/>
        </a:p>
      </dgm:t>
    </dgm:pt>
    <dgm:pt modelId="{F03BE7B2-0194-4D94-B877-7AD5159CF106}" type="pres">
      <dgm:prSet presAssocID="{A94F5709-D9FE-4AF0-900B-75EAB340B77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52B025-E0E3-48D0-827F-DE08EA7917F2}" type="presOf" srcId="{963AF6B2-E02B-4E39-9C63-457AEAB829AE}" destId="{0B9AB02E-CA2A-488E-B8F7-5CBDB7B14753}" srcOrd="0" destOrd="0" presId="urn:microsoft.com/office/officeart/2005/8/layout/chart3"/>
    <dgm:cxn modelId="{BB26E89E-20BA-4A59-859C-6C8008C68BD0}" type="presOf" srcId="{963AF6B2-E02B-4E39-9C63-457AEAB829AE}" destId="{41F49E37-B108-4F86-9400-2241C30A25FA}" srcOrd="1" destOrd="0" presId="urn:microsoft.com/office/officeart/2005/8/layout/chart3"/>
    <dgm:cxn modelId="{63512587-6CF3-4768-9D1B-4CDC39325B10}" srcId="{A94F5709-D9FE-4AF0-900B-75EAB340B77D}" destId="{0F3DFFD2-14E2-4221-BF00-84DA21464454}" srcOrd="0" destOrd="0" parTransId="{29E539F9-9EE4-4A09-93A1-0C17456A0C23}" sibTransId="{6DEE2085-3EBC-4C34-BA03-3C00DBB7AD93}"/>
    <dgm:cxn modelId="{4993869F-FD74-42D0-BDAC-6E0738D55C82}" type="presOf" srcId="{A7FAF5D3-690E-4110-A28F-0EC18AF281A1}" destId="{D7129C77-B88C-43C5-A2A7-6452DFE96138}" srcOrd="0" destOrd="0" presId="urn:microsoft.com/office/officeart/2005/8/layout/chart3"/>
    <dgm:cxn modelId="{511A1553-8E37-41AD-AAD6-E37F477B597C}" srcId="{A94F5709-D9FE-4AF0-900B-75EAB340B77D}" destId="{963AF6B2-E02B-4E39-9C63-457AEAB829AE}" srcOrd="1" destOrd="0" parTransId="{E57E1143-B8BB-475E-AA4E-B117114ABA68}" sibTransId="{18EA692D-5AFD-4B4D-B768-8DD2BDEBA765}"/>
    <dgm:cxn modelId="{86704C89-9637-476D-B57A-06FFE7D9F91B}" type="presOf" srcId="{0F3DFFD2-14E2-4221-BF00-84DA21464454}" destId="{53F4769F-E9B9-4F0F-A222-04F513D1153A}" srcOrd="0" destOrd="0" presId="urn:microsoft.com/office/officeart/2005/8/layout/chart3"/>
    <dgm:cxn modelId="{9E4B6C2E-ACD4-4C95-A668-B9BCC20B7CF1}" type="presOf" srcId="{0F3DFFD2-14E2-4221-BF00-84DA21464454}" destId="{160111CD-5104-4BF7-BFC6-94E8DE077310}" srcOrd="1" destOrd="0" presId="urn:microsoft.com/office/officeart/2005/8/layout/chart3"/>
    <dgm:cxn modelId="{070E9D17-4B5A-4ADF-A8DD-5AF8EB30EE6B}" srcId="{A94F5709-D9FE-4AF0-900B-75EAB340B77D}" destId="{A7FAF5D3-690E-4110-A28F-0EC18AF281A1}" srcOrd="2" destOrd="0" parTransId="{BC277C40-B82A-4090-A36A-16F2B96613A3}" sibTransId="{71F22316-5FCA-40BF-AEF3-AA3EB4A2F423}"/>
    <dgm:cxn modelId="{EAEC3198-7007-4F1E-A715-FA7646C58D4A}" type="presOf" srcId="{A7FAF5D3-690E-4110-A28F-0EC18AF281A1}" destId="{F03BE7B2-0194-4D94-B877-7AD5159CF106}" srcOrd="1" destOrd="0" presId="urn:microsoft.com/office/officeart/2005/8/layout/chart3"/>
    <dgm:cxn modelId="{E6397044-5017-4C71-813D-A4E2F882BF2E}" type="presOf" srcId="{A94F5709-D9FE-4AF0-900B-75EAB340B77D}" destId="{FCBC3D99-0DBF-405E-8EFD-90CC3DAE6FEB}" srcOrd="0" destOrd="0" presId="urn:microsoft.com/office/officeart/2005/8/layout/chart3"/>
    <dgm:cxn modelId="{85CBF581-BE41-44FB-AEAE-14D914A3E4B3}" type="presParOf" srcId="{FCBC3D99-0DBF-405E-8EFD-90CC3DAE6FEB}" destId="{53F4769F-E9B9-4F0F-A222-04F513D1153A}" srcOrd="0" destOrd="0" presId="urn:microsoft.com/office/officeart/2005/8/layout/chart3"/>
    <dgm:cxn modelId="{4B37F735-F4EA-4859-AD8C-298984B27269}" type="presParOf" srcId="{FCBC3D99-0DBF-405E-8EFD-90CC3DAE6FEB}" destId="{160111CD-5104-4BF7-BFC6-94E8DE077310}" srcOrd="1" destOrd="0" presId="urn:microsoft.com/office/officeart/2005/8/layout/chart3"/>
    <dgm:cxn modelId="{5E0C2815-FF1E-4C52-B88E-037C9F6D4296}" type="presParOf" srcId="{FCBC3D99-0DBF-405E-8EFD-90CC3DAE6FEB}" destId="{0B9AB02E-CA2A-488E-B8F7-5CBDB7B14753}" srcOrd="2" destOrd="0" presId="urn:microsoft.com/office/officeart/2005/8/layout/chart3"/>
    <dgm:cxn modelId="{60298360-2D65-4EB6-BC48-F92816B2F8F9}" type="presParOf" srcId="{FCBC3D99-0DBF-405E-8EFD-90CC3DAE6FEB}" destId="{41F49E37-B108-4F86-9400-2241C30A25FA}" srcOrd="3" destOrd="0" presId="urn:microsoft.com/office/officeart/2005/8/layout/chart3"/>
    <dgm:cxn modelId="{ADC7ACB3-7A28-44C7-A38A-F2569D2699BC}" type="presParOf" srcId="{FCBC3D99-0DBF-405E-8EFD-90CC3DAE6FEB}" destId="{D7129C77-B88C-43C5-A2A7-6452DFE96138}" srcOrd="4" destOrd="0" presId="urn:microsoft.com/office/officeart/2005/8/layout/chart3"/>
    <dgm:cxn modelId="{55D8FE57-178A-48F3-A682-467FA9241FA4}" type="presParOf" srcId="{FCBC3D99-0DBF-405E-8EFD-90CC3DAE6FEB}" destId="{F03BE7B2-0194-4D94-B877-7AD5159CF106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4F8DD0-481B-45D7-B89E-53F58889FF34}" type="doc">
      <dgm:prSet loTypeId="urn:microsoft.com/office/officeart/2005/8/layout/vList6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8B93587-2B4A-44F6-80E3-A50224E85702}">
      <dgm:prSet phldrT="[Текст]"/>
      <dgm:spPr/>
      <dgm:t>
        <a:bodyPr/>
        <a:lstStyle/>
        <a:p>
          <a:r>
            <a:rPr lang="ru-RU" dirty="0" smtClean="0"/>
            <a:t>Активная искусственная</a:t>
          </a:r>
        </a:p>
      </dgm:t>
    </dgm:pt>
    <dgm:pt modelId="{FFBB89CB-9BFB-4736-BE8F-A2EFAE1DA15B}" type="parTrans" cxnId="{8056C941-CFC7-4E70-A2F6-3533A91C3D4F}">
      <dgm:prSet/>
      <dgm:spPr/>
      <dgm:t>
        <a:bodyPr/>
        <a:lstStyle/>
        <a:p>
          <a:endParaRPr lang="ru-RU"/>
        </a:p>
      </dgm:t>
    </dgm:pt>
    <dgm:pt modelId="{496F4B34-1518-4D67-8844-5D2F6C556984}" type="sibTrans" cxnId="{8056C941-CFC7-4E70-A2F6-3533A91C3D4F}">
      <dgm:prSet/>
      <dgm:spPr/>
      <dgm:t>
        <a:bodyPr/>
        <a:lstStyle/>
        <a:p>
          <a:endParaRPr lang="ru-RU"/>
        </a:p>
      </dgm:t>
    </dgm:pt>
    <dgm:pt modelId="{13C25FCB-9984-4D56-83D2-E7D7A6123DF8}">
      <dgm:prSet phldrT="[Текст]"/>
      <dgm:spPr/>
      <dgm:t>
        <a:bodyPr/>
        <a:lstStyle/>
        <a:p>
          <a:r>
            <a:rPr lang="ru-RU" dirty="0" smtClean="0"/>
            <a:t>Активная естественная</a:t>
          </a:r>
          <a:endParaRPr lang="ru-RU" dirty="0"/>
        </a:p>
      </dgm:t>
    </dgm:pt>
    <dgm:pt modelId="{FC6E4EAD-8134-46AC-9FAB-41A394D25EF3}" type="parTrans" cxnId="{08DCACB8-FFAD-4D09-B84A-C3CFC5616879}">
      <dgm:prSet/>
      <dgm:spPr/>
      <dgm:t>
        <a:bodyPr/>
        <a:lstStyle/>
        <a:p>
          <a:endParaRPr lang="ru-RU"/>
        </a:p>
      </dgm:t>
    </dgm:pt>
    <dgm:pt modelId="{84B51B50-8895-43C3-8FE5-192304980137}" type="sibTrans" cxnId="{08DCACB8-FFAD-4D09-B84A-C3CFC5616879}">
      <dgm:prSet/>
      <dgm:spPr/>
      <dgm:t>
        <a:bodyPr/>
        <a:lstStyle/>
        <a:p>
          <a:endParaRPr lang="ru-RU"/>
        </a:p>
      </dgm:t>
    </dgm:pt>
    <dgm:pt modelId="{A680881F-D296-4CA2-823C-EF1ED02E78D9}">
      <dgm:prSet phldrT="[Текст]"/>
      <dgm:spPr/>
      <dgm:t>
        <a:bodyPr/>
        <a:lstStyle/>
        <a:p>
          <a:r>
            <a:rPr lang="ru-RU" dirty="0" smtClean="0"/>
            <a:t>Пассивная</a:t>
          </a:r>
          <a:endParaRPr lang="ru-RU" dirty="0"/>
        </a:p>
      </dgm:t>
    </dgm:pt>
    <dgm:pt modelId="{BF7E6EA0-FCCC-4AC9-AF8B-7D2E4B8CCCF1}" type="parTrans" cxnId="{89B6BF5F-D723-43A3-90D1-0439C903C673}">
      <dgm:prSet/>
      <dgm:spPr/>
      <dgm:t>
        <a:bodyPr/>
        <a:lstStyle/>
        <a:p>
          <a:endParaRPr lang="ru-RU"/>
        </a:p>
      </dgm:t>
    </dgm:pt>
    <dgm:pt modelId="{879F21C5-0734-4E01-8956-F6311397383F}" type="sibTrans" cxnId="{89B6BF5F-D723-43A3-90D1-0439C903C673}">
      <dgm:prSet/>
      <dgm:spPr/>
      <dgm:t>
        <a:bodyPr/>
        <a:lstStyle/>
        <a:p>
          <a:endParaRPr lang="ru-RU"/>
        </a:p>
      </dgm:t>
    </dgm:pt>
    <dgm:pt modelId="{1BF47AB0-ED9A-479D-873A-6B9E3D39EE7C}">
      <dgm:prSet/>
      <dgm:spPr/>
      <dgm:t>
        <a:bodyPr/>
        <a:lstStyle/>
        <a:p>
          <a:r>
            <a:rPr lang="ru-RU" b="0" i="0" dirty="0" smtClean="0"/>
            <a:t>введения вакцины</a:t>
          </a:r>
          <a:endParaRPr lang="ru-RU" dirty="0"/>
        </a:p>
      </dgm:t>
    </dgm:pt>
    <dgm:pt modelId="{884EB25B-4C8E-4EB8-9C5D-28A8EAD3EC17}" type="parTrans" cxnId="{5FC5E2A1-D8A8-45D5-8207-35D50491DAB3}">
      <dgm:prSet/>
      <dgm:spPr/>
      <dgm:t>
        <a:bodyPr/>
        <a:lstStyle/>
        <a:p>
          <a:endParaRPr lang="ru-RU"/>
        </a:p>
      </dgm:t>
    </dgm:pt>
    <dgm:pt modelId="{790BA482-373F-4CF4-8A0E-F8A2A6E128C2}" type="sibTrans" cxnId="{5FC5E2A1-D8A8-45D5-8207-35D50491DAB3}">
      <dgm:prSet/>
      <dgm:spPr/>
      <dgm:t>
        <a:bodyPr/>
        <a:lstStyle/>
        <a:p>
          <a:endParaRPr lang="ru-RU"/>
        </a:p>
      </dgm:t>
    </dgm:pt>
    <dgm:pt modelId="{D0F427D7-BABF-494F-BA2C-080C72925B90}">
      <dgm:prSet/>
      <dgm:spPr/>
      <dgm:t>
        <a:bodyPr/>
        <a:lstStyle/>
        <a:p>
          <a:r>
            <a:rPr lang="ru-RU" b="0" i="0" dirty="0" smtClean="0"/>
            <a:t>введение анатоксина</a:t>
          </a:r>
          <a:endParaRPr lang="ru-RU" dirty="0"/>
        </a:p>
      </dgm:t>
    </dgm:pt>
    <dgm:pt modelId="{32102E9F-02DE-4EE2-AEC1-D83BF16F1BBE}" type="parTrans" cxnId="{052206DE-6652-4579-BF23-1FBDD6BA5B8E}">
      <dgm:prSet/>
      <dgm:spPr/>
      <dgm:t>
        <a:bodyPr/>
        <a:lstStyle/>
        <a:p>
          <a:endParaRPr lang="ru-RU"/>
        </a:p>
      </dgm:t>
    </dgm:pt>
    <dgm:pt modelId="{2D3BD232-55F7-45EA-BA69-E1C6A00EBEFA}" type="sibTrans" cxnId="{052206DE-6652-4579-BF23-1FBDD6BA5B8E}">
      <dgm:prSet/>
      <dgm:spPr/>
      <dgm:t>
        <a:bodyPr/>
        <a:lstStyle/>
        <a:p>
          <a:endParaRPr lang="ru-RU"/>
        </a:p>
      </dgm:t>
    </dgm:pt>
    <dgm:pt modelId="{F83BD6E9-76EC-4969-8095-1AA3C1CE966A}">
      <dgm:prSet/>
      <dgm:spPr/>
      <dgm:t>
        <a:bodyPr/>
        <a:lstStyle/>
        <a:p>
          <a:r>
            <a:rPr lang="ru-RU" dirty="0" smtClean="0"/>
            <a:t>инфицирование</a:t>
          </a:r>
          <a:endParaRPr lang="ru-RU" dirty="0"/>
        </a:p>
      </dgm:t>
    </dgm:pt>
    <dgm:pt modelId="{09D99B50-661D-41CC-A00F-066350075AEE}" type="parTrans" cxnId="{B1B1DF3C-A424-4452-A86B-B8CE4A5B9D32}">
      <dgm:prSet/>
      <dgm:spPr/>
      <dgm:t>
        <a:bodyPr/>
        <a:lstStyle/>
        <a:p>
          <a:endParaRPr lang="ru-RU"/>
        </a:p>
      </dgm:t>
    </dgm:pt>
    <dgm:pt modelId="{A8436D09-8A40-4E8D-97C9-EC56656A2F65}" type="sibTrans" cxnId="{B1B1DF3C-A424-4452-A86B-B8CE4A5B9D32}">
      <dgm:prSet/>
      <dgm:spPr/>
      <dgm:t>
        <a:bodyPr/>
        <a:lstStyle/>
        <a:p>
          <a:endParaRPr lang="ru-RU"/>
        </a:p>
      </dgm:t>
    </dgm:pt>
    <dgm:pt modelId="{2F7699C9-C3D8-423D-BE43-071C6E1E21CD}">
      <dgm:prSet/>
      <dgm:spPr/>
      <dgm:t>
        <a:bodyPr/>
        <a:lstStyle/>
        <a:p>
          <a:r>
            <a:rPr lang="ru-RU" b="0" i="0" dirty="0" smtClean="0"/>
            <a:t>введение антител к каким-либо антигенам</a:t>
          </a:r>
          <a:endParaRPr lang="ru-RU" dirty="0"/>
        </a:p>
      </dgm:t>
    </dgm:pt>
    <dgm:pt modelId="{2258DCF9-2123-4C07-A846-74749FB75931}" type="parTrans" cxnId="{77E28D9E-359F-49AE-8B23-DCD89BB3651D}">
      <dgm:prSet/>
      <dgm:spPr/>
      <dgm:t>
        <a:bodyPr/>
        <a:lstStyle/>
        <a:p>
          <a:endParaRPr lang="ru-RU"/>
        </a:p>
      </dgm:t>
    </dgm:pt>
    <dgm:pt modelId="{3D2E88A8-DC31-421A-B3C0-A43C7CCB1294}" type="sibTrans" cxnId="{77E28D9E-359F-49AE-8B23-DCD89BB3651D}">
      <dgm:prSet/>
      <dgm:spPr/>
      <dgm:t>
        <a:bodyPr/>
        <a:lstStyle/>
        <a:p>
          <a:endParaRPr lang="ru-RU"/>
        </a:p>
      </dgm:t>
    </dgm:pt>
    <dgm:pt modelId="{F3E0A539-3F60-45F3-AEA2-5C7586C26FFD}" type="pres">
      <dgm:prSet presAssocID="{354F8DD0-481B-45D7-B89E-53F58889FF3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3E88E7D-774B-403F-A3E2-E94C79CFB959}" type="pres">
      <dgm:prSet presAssocID="{18B93587-2B4A-44F6-80E3-A50224E85702}" presName="linNode" presStyleCnt="0"/>
      <dgm:spPr/>
    </dgm:pt>
    <dgm:pt modelId="{F658DD11-1249-4971-A902-9CD374426FA8}" type="pres">
      <dgm:prSet presAssocID="{18B93587-2B4A-44F6-80E3-A50224E85702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FCF62-8509-46B8-8899-43B486432239}" type="pres">
      <dgm:prSet presAssocID="{18B93587-2B4A-44F6-80E3-A50224E85702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999BD-3751-41A6-ACC6-2D1C590A7F83}" type="pres">
      <dgm:prSet presAssocID="{496F4B34-1518-4D67-8844-5D2F6C556984}" presName="spacing" presStyleCnt="0"/>
      <dgm:spPr/>
    </dgm:pt>
    <dgm:pt modelId="{54BD78D4-F8D3-42E9-8DCD-047984A977A2}" type="pres">
      <dgm:prSet presAssocID="{13C25FCB-9984-4D56-83D2-E7D7A6123DF8}" presName="linNode" presStyleCnt="0"/>
      <dgm:spPr/>
    </dgm:pt>
    <dgm:pt modelId="{6A4A76B0-442C-4832-AE19-C91B79CCCF0E}" type="pres">
      <dgm:prSet presAssocID="{13C25FCB-9984-4D56-83D2-E7D7A6123DF8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05838-DAC7-4292-93E5-111C5903CB26}" type="pres">
      <dgm:prSet presAssocID="{13C25FCB-9984-4D56-83D2-E7D7A6123DF8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D92A9-3E82-4B18-9699-C7E25A3CA94C}" type="pres">
      <dgm:prSet presAssocID="{84B51B50-8895-43C3-8FE5-192304980137}" presName="spacing" presStyleCnt="0"/>
      <dgm:spPr/>
    </dgm:pt>
    <dgm:pt modelId="{A7E9BB6D-DF8F-4C8F-9681-456A2EC02EAE}" type="pres">
      <dgm:prSet presAssocID="{A680881F-D296-4CA2-823C-EF1ED02E78D9}" presName="linNode" presStyleCnt="0"/>
      <dgm:spPr/>
    </dgm:pt>
    <dgm:pt modelId="{C816E1D4-42E2-4B70-9331-938B63E9D001}" type="pres">
      <dgm:prSet presAssocID="{A680881F-D296-4CA2-823C-EF1ED02E78D9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203BA-A651-4BB1-91A0-059AAE9B885E}" type="pres">
      <dgm:prSet presAssocID="{A680881F-D296-4CA2-823C-EF1ED02E78D9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E28D9E-359F-49AE-8B23-DCD89BB3651D}" srcId="{A680881F-D296-4CA2-823C-EF1ED02E78D9}" destId="{2F7699C9-C3D8-423D-BE43-071C6E1E21CD}" srcOrd="0" destOrd="0" parTransId="{2258DCF9-2123-4C07-A846-74749FB75931}" sibTransId="{3D2E88A8-DC31-421A-B3C0-A43C7CCB1294}"/>
    <dgm:cxn modelId="{052206DE-6652-4579-BF23-1FBDD6BA5B8E}" srcId="{18B93587-2B4A-44F6-80E3-A50224E85702}" destId="{D0F427D7-BABF-494F-BA2C-080C72925B90}" srcOrd="1" destOrd="0" parTransId="{32102E9F-02DE-4EE2-AEC1-D83BF16F1BBE}" sibTransId="{2D3BD232-55F7-45EA-BA69-E1C6A00EBEFA}"/>
    <dgm:cxn modelId="{F1EA0B23-014E-4562-95F8-6E43B7C6EDFC}" type="presOf" srcId="{1BF47AB0-ED9A-479D-873A-6B9E3D39EE7C}" destId="{FF5FCF62-8509-46B8-8899-43B486432239}" srcOrd="0" destOrd="0" presId="urn:microsoft.com/office/officeart/2005/8/layout/vList6"/>
    <dgm:cxn modelId="{08DCACB8-FFAD-4D09-B84A-C3CFC5616879}" srcId="{354F8DD0-481B-45D7-B89E-53F58889FF34}" destId="{13C25FCB-9984-4D56-83D2-E7D7A6123DF8}" srcOrd="1" destOrd="0" parTransId="{FC6E4EAD-8134-46AC-9FAB-41A394D25EF3}" sibTransId="{84B51B50-8895-43C3-8FE5-192304980137}"/>
    <dgm:cxn modelId="{B163D47A-664C-4CB4-9263-6D89EF240FA5}" type="presOf" srcId="{F83BD6E9-76EC-4969-8095-1AA3C1CE966A}" destId="{B2705838-DAC7-4292-93E5-111C5903CB26}" srcOrd="0" destOrd="0" presId="urn:microsoft.com/office/officeart/2005/8/layout/vList6"/>
    <dgm:cxn modelId="{4974F412-E9D1-4A91-8960-E5B8C47AD42F}" type="presOf" srcId="{A680881F-D296-4CA2-823C-EF1ED02E78D9}" destId="{C816E1D4-42E2-4B70-9331-938B63E9D001}" srcOrd="0" destOrd="0" presId="urn:microsoft.com/office/officeart/2005/8/layout/vList6"/>
    <dgm:cxn modelId="{EBF43A01-81B5-415D-B8D4-B5F974B39512}" type="presOf" srcId="{D0F427D7-BABF-494F-BA2C-080C72925B90}" destId="{FF5FCF62-8509-46B8-8899-43B486432239}" srcOrd="0" destOrd="1" presId="urn:microsoft.com/office/officeart/2005/8/layout/vList6"/>
    <dgm:cxn modelId="{8056C941-CFC7-4E70-A2F6-3533A91C3D4F}" srcId="{354F8DD0-481B-45D7-B89E-53F58889FF34}" destId="{18B93587-2B4A-44F6-80E3-A50224E85702}" srcOrd="0" destOrd="0" parTransId="{FFBB89CB-9BFB-4736-BE8F-A2EFAE1DA15B}" sibTransId="{496F4B34-1518-4D67-8844-5D2F6C556984}"/>
    <dgm:cxn modelId="{C6F521AE-9BFE-40B0-BD98-A2099FD2F5AD}" type="presOf" srcId="{13C25FCB-9984-4D56-83D2-E7D7A6123DF8}" destId="{6A4A76B0-442C-4832-AE19-C91B79CCCF0E}" srcOrd="0" destOrd="0" presId="urn:microsoft.com/office/officeart/2005/8/layout/vList6"/>
    <dgm:cxn modelId="{B1B1DF3C-A424-4452-A86B-B8CE4A5B9D32}" srcId="{13C25FCB-9984-4D56-83D2-E7D7A6123DF8}" destId="{F83BD6E9-76EC-4969-8095-1AA3C1CE966A}" srcOrd="0" destOrd="0" parTransId="{09D99B50-661D-41CC-A00F-066350075AEE}" sibTransId="{A8436D09-8A40-4E8D-97C9-EC56656A2F65}"/>
    <dgm:cxn modelId="{DFB4D50B-CB9C-40CA-A0DB-209C691524D6}" type="presOf" srcId="{354F8DD0-481B-45D7-B89E-53F58889FF34}" destId="{F3E0A539-3F60-45F3-AEA2-5C7586C26FFD}" srcOrd="0" destOrd="0" presId="urn:microsoft.com/office/officeart/2005/8/layout/vList6"/>
    <dgm:cxn modelId="{9B8B673B-1B36-4F88-BB69-8DB374A46B5E}" type="presOf" srcId="{2F7699C9-C3D8-423D-BE43-071C6E1E21CD}" destId="{C3A203BA-A651-4BB1-91A0-059AAE9B885E}" srcOrd="0" destOrd="0" presId="urn:microsoft.com/office/officeart/2005/8/layout/vList6"/>
    <dgm:cxn modelId="{7249E2CA-5028-4790-9F5A-0A0B8DC89736}" type="presOf" srcId="{18B93587-2B4A-44F6-80E3-A50224E85702}" destId="{F658DD11-1249-4971-A902-9CD374426FA8}" srcOrd="0" destOrd="0" presId="urn:microsoft.com/office/officeart/2005/8/layout/vList6"/>
    <dgm:cxn modelId="{89B6BF5F-D723-43A3-90D1-0439C903C673}" srcId="{354F8DD0-481B-45D7-B89E-53F58889FF34}" destId="{A680881F-D296-4CA2-823C-EF1ED02E78D9}" srcOrd="2" destOrd="0" parTransId="{BF7E6EA0-FCCC-4AC9-AF8B-7D2E4B8CCCF1}" sibTransId="{879F21C5-0734-4E01-8956-F6311397383F}"/>
    <dgm:cxn modelId="{5FC5E2A1-D8A8-45D5-8207-35D50491DAB3}" srcId="{18B93587-2B4A-44F6-80E3-A50224E85702}" destId="{1BF47AB0-ED9A-479D-873A-6B9E3D39EE7C}" srcOrd="0" destOrd="0" parTransId="{884EB25B-4C8E-4EB8-9C5D-28A8EAD3EC17}" sibTransId="{790BA482-373F-4CF4-8A0E-F8A2A6E128C2}"/>
    <dgm:cxn modelId="{10B56D71-898D-4755-B81B-FAE531F09745}" type="presParOf" srcId="{F3E0A539-3F60-45F3-AEA2-5C7586C26FFD}" destId="{43E88E7D-774B-403F-A3E2-E94C79CFB959}" srcOrd="0" destOrd="0" presId="urn:microsoft.com/office/officeart/2005/8/layout/vList6"/>
    <dgm:cxn modelId="{3F80A9ED-C480-4AB6-A6AB-B0A8B00BBB05}" type="presParOf" srcId="{43E88E7D-774B-403F-A3E2-E94C79CFB959}" destId="{F658DD11-1249-4971-A902-9CD374426FA8}" srcOrd="0" destOrd="0" presId="urn:microsoft.com/office/officeart/2005/8/layout/vList6"/>
    <dgm:cxn modelId="{089ED346-347A-4FE4-ABE4-DA55481C4A38}" type="presParOf" srcId="{43E88E7D-774B-403F-A3E2-E94C79CFB959}" destId="{FF5FCF62-8509-46B8-8899-43B486432239}" srcOrd="1" destOrd="0" presId="urn:microsoft.com/office/officeart/2005/8/layout/vList6"/>
    <dgm:cxn modelId="{C6DFACE6-1E08-46F5-A522-F19A3E3F4027}" type="presParOf" srcId="{F3E0A539-3F60-45F3-AEA2-5C7586C26FFD}" destId="{359999BD-3751-41A6-ACC6-2D1C590A7F83}" srcOrd="1" destOrd="0" presId="urn:microsoft.com/office/officeart/2005/8/layout/vList6"/>
    <dgm:cxn modelId="{364F4AC6-1A20-4544-84FB-96A3392CE7D9}" type="presParOf" srcId="{F3E0A539-3F60-45F3-AEA2-5C7586C26FFD}" destId="{54BD78D4-F8D3-42E9-8DCD-047984A977A2}" srcOrd="2" destOrd="0" presId="urn:microsoft.com/office/officeart/2005/8/layout/vList6"/>
    <dgm:cxn modelId="{950C1A8C-602F-4032-BD34-50BE94D29494}" type="presParOf" srcId="{54BD78D4-F8D3-42E9-8DCD-047984A977A2}" destId="{6A4A76B0-442C-4832-AE19-C91B79CCCF0E}" srcOrd="0" destOrd="0" presId="urn:microsoft.com/office/officeart/2005/8/layout/vList6"/>
    <dgm:cxn modelId="{AF0F0603-0E5E-4ED6-A485-A6C72080272B}" type="presParOf" srcId="{54BD78D4-F8D3-42E9-8DCD-047984A977A2}" destId="{B2705838-DAC7-4292-93E5-111C5903CB26}" srcOrd="1" destOrd="0" presId="urn:microsoft.com/office/officeart/2005/8/layout/vList6"/>
    <dgm:cxn modelId="{BB686FFE-E3F0-416F-B377-73BD1E681B53}" type="presParOf" srcId="{F3E0A539-3F60-45F3-AEA2-5C7586C26FFD}" destId="{E8DD92A9-3E82-4B18-9699-C7E25A3CA94C}" srcOrd="3" destOrd="0" presId="urn:microsoft.com/office/officeart/2005/8/layout/vList6"/>
    <dgm:cxn modelId="{48E5F322-2786-49B2-929F-CD48902503E1}" type="presParOf" srcId="{F3E0A539-3F60-45F3-AEA2-5C7586C26FFD}" destId="{A7E9BB6D-DF8F-4C8F-9681-456A2EC02EAE}" srcOrd="4" destOrd="0" presId="urn:microsoft.com/office/officeart/2005/8/layout/vList6"/>
    <dgm:cxn modelId="{E6FDCC68-309E-40DA-84B7-FF16DB0DF08C}" type="presParOf" srcId="{A7E9BB6D-DF8F-4C8F-9681-456A2EC02EAE}" destId="{C816E1D4-42E2-4B70-9331-938B63E9D001}" srcOrd="0" destOrd="0" presId="urn:microsoft.com/office/officeart/2005/8/layout/vList6"/>
    <dgm:cxn modelId="{8EA9776D-2726-4D63-BAE0-59EC4C6D58B1}" type="presParOf" srcId="{A7E9BB6D-DF8F-4C8F-9681-456A2EC02EAE}" destId="{C3A203BA-A651-4BB1-91A0-059AAE9B885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9/26/2018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9/26/2018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ohrana_truda_v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&#1073;&#1083;&#1086;&#1075;-&#1080;&#1085;&#1078;&#1077;&#1085;&#1077;&#1088;&#1072;.&#1088;&#1092;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3;&#1083;&#1086;&#1075;-&#1080;&#1085;&#1078;&#1077;&#1085;&#1077;&#1088;&#1072;.&#1088;&#1092;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3;&#1083;&#1086;&#1075;-&#1080;&#1085;&#1078;&#1077;&#1085;&#1077;&#1088;&#1072;.&#1088;&#1092;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hyperlink" Target="https://&#1073;&#1083;&#1086;&#1075;-&#1080;&#1085;&#1078;&#1077;&#1085;&#1077;&#1088;&#1072;.&#1088;&#1092;/" TargetMode="External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jpe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3;&#1083;&#1086;&#1075;-&#1080;&#1085;&#1078;&#1077;&#1085;&#1077;&#1088;&#1072;.&#1088;&#1092;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hyperlink" Target="https://&#1073;&#1083;&#1086;&#1075;-&#1080;&#1085;&#1078;&#1077;&#1085;&#1077;&#1088;&#1072;.&#1088;&#1092;/" TargetMode="External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jpeg"/><Relationship Id="rId9" Type="http://schemas.microsoft.com/office/2007/relationships/diagramDrawing" Target="../diagrams/drawin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3;&#1083;&#1086;&#1075;-&#1080;&#1085;&#1078;&#1077;&#1085;&#1077;&#1088;&#1072;.&#1088;&#1092;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3;&#1083;&#1086;&#1075;-&#1080;&#1085;&#1078;&#1077;&#1085;&#1077;&#1088;&#1072;.&#1088;&#1092;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3;&#1083;&#1086;&#1075;-&#1080;&#1085;&#1078;&#1077;&#1085;&#1077;&#1088;&#1072;.&#1088;&#1092;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3;&#1083;&#1086;&#1075;-&#1080;&#1085;&#1078;&#1077;&#1085;&#1077;&#1088;&#1072;.&#1088;&#1092;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3;&#1083;&#1086;&#1075;-&#1080;&#1085;&#1078;&#1077;&#1085;&#1077;&#1088;&#1072;.&#1088;&#1092;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3;&#1083;&#1086;&#1075;-&#1080;&#1085;&#1078;&#1077;&#1085;&#1077;&#1088;&#1072;.&#1088;&#1092;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3;&#1083;&#1086;&#1075;-&#1080;&#1085;&#1078;&#1077;&#1085;&#1077;&#1088;&#1072;.&#1088;&#1092;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3;&#1083;&#1086;&#1075;-&#1080;&#1085;&#1078;&#1077;&#1085;&#1077;&#1088;&#1072;.&#1088;&#1092;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3;&#1083;&#1086;&#1075;-&#1080;&#1085;&#1078;&#1077;&#1085;&#1077;&#1088;&#1072;.&#1088;&#1092;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3;&#1083;&#1086;&#1075;-&#1080;&#1085;&#1078;&#1077;&#1085;&#1077;&#1088;&#1072;.&#1088;&#1092;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3;&#1083;&#1086;&#1075;-&#1080;&#1085;&#1078;&#1077;&#1085;&#1077;&#1088;&#1072;.&#1088;&#1092;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3;&#1083;&#1086;&#1075;-&#1080;&#1085;&#1078;&#1077;&#1085;&#1077;&#1088;&#1072;.&#1088;&#1092;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3;&#1083;&#1086;&#1075;-&#1080;&#1085;&#1078;&#1077;&#1085;&#1077;&#1088;&#1072;.&#1088;&#1092;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3;&#1083;&#1086;&#1075;-&#1080;&#1085;&#1078;&#1077;&#1085;&#1077;&#1088;&#1072;.&#1088;&#1092;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3;&#1083;&#1086;&#1075;-&#1080;&#1085;&#1078;&#1077;&#1085;&#1077;&#1088;&#1072;.&#1088;&#1092;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3;&#1083;&#1086;&#1075;-&#1080;&#1085;&#1078;&#1077;&#1085;&#1077;&#1088;&#1072;.&#1088;&#1092;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3;&#1083;&#1086;&#1075;-&#1080;&#1085;&#1078;&#1077;&#1085;&#1077;&#1088;&#1072;.&#1088;&#1092;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3;&#1083;&#1086;&#1075;-&#1080;&#1085;&#1078;&#1077;&#1085;&#1077;&#1088;&#1072;.&#1088;&#1092;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s://&#1073;&#1083;&#1086;&#1075;-&#1080;&#1085;&#1078;&#1077;&#1085;&#1077;&#1088;&#1072;.&#1088;&#1092;/" TargetMode="External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3;&#1083;&#1086;&#1075;-&#1080;&#1085;&#1078;&#1077;&#1085;&#1077;&#1088;&#1072;.&#1088;&#1092;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413" y="190500"/>
            <a:ext cx="10144569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17699" y="501650"/>
            <a:ext cx="8382001" cy="4431983"/>
          </a:xfrm>
        </p:spPr>
        <p:txBody>
          <a:bodyPr/>
          <a:lstStyle/>
          <a:p>
            <a:pPr algn="ctr"/>
            <a:r>
              <a:rPr lang="ru-RU" sz="4800" b="1" dirty="0" smtClean="0"/>
              <a:t>Вакцинация и иммунизация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/>
              <a:t>в свете охраны труда и управления профессиональными рисками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"/>
          </p:nvPr>
        </p:nvSpPr>
        <p:spPr>
          <a:xfrm>
            <a:off x="2070100" y="4845050"/>
            <a:ext cx="8001000" cy="156966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Подберезина Светлана Геннадиевна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администратор </a:t>
            </a:r>
            <a:r>
              <a:rPr lang="ru-RU" sz="2800" b="1" dirty="0" smtClean="0">
                <a:solidFill>
                  <a:schemeClr val="tx1"/>
                </a:solidFill>
                <a:hlinkClick r:id="rId3"/>
              </a:rPr>
              <a:t>официальной группы </a:t>
            </a:r>
            <a:r>
              <a:rPr lang="ru-RU" sz="2800" b="1" dirty="0" err="1" smtClean="0">
                <a:solidFill>
                  <a:schemeClr val="tx1"/>
                </a:solidFill>
                <a:hlinkClick r:id="rId3"/>
              </a:rPr>
              <a:t>ВКонтакте</a:t>
            </a:r>
            <a:r>
              <a:rPr lang="ru-RU" sz="2800" b="1" dirty="0" smtClean="0">
                <a:solidFill>
                  <a:schemeClr val="tx1"/>
                </a:solidFill>
                <a:hlinkClick r:id="rId3"/>
              </a:rPr>
              <a:t>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сайта </a:t>
            </a:r>
            <a:r>
              <a:rPr lang="ru-RU" sz="2800" b="1" dirty="0" err="1" smtClean="0">
                <a:solidFill>
                  <a:schemeClr val="tx1"/>
                </a:solidFill>
                <a:hlinkClick r:id="rId4"/>
              </a:rPr>
              <a:t>Блог-Инженера.РФ</a:t>
            </a:r>
            <a:endParaRPr lang="ru-RU" sz="28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100" name="Picture 4" descr="https://pp.userapi.com/c408422/v408422553/84b8/pBOBIAqhZdA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b="45572"/>
          <a:stretch>
            <a:fillRect/>
          </a:stretch>
        </p:blipFill>
        <p:spPr bwMode="auto">
          <a:xfrm>
            <a:off x="317500" y="1111250"/>
            <a:ext cx="1031179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369" y="190500"/>
            <a:ext cx="10148658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841500" y="302260"/>
            <a:ext cx="86106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Обязанности работодателя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1993900" y="1111250"/>
            <a:ext cx="8164830" cy="3962399"/>
          </a:xfrm>
          <a:prstGeom prst="rect">
            <a:avLst/>
          </a:prstGeom>
        </p:spPr>
        <p:txBody>
          <a:bodyPr/>
          <a:lstStyle/>
          <a:p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Р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аботодатель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должен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информировать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работников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об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условиях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труда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на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рабочих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местах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уровнях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профессиональных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рисков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о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предоставляемых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гарантиях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полагающихся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компенсациях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(пункты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41-42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Типового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положения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о СУОТ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4" descr="https://pp.userapi.com/c408422/v408422553/84b8/pBOBIAqhZd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45572"/>
          <a:stretch>
            <a:fillRect/>
          </a:stretch>
        </p:blipFill>
        <p:spPr bwMode="auto">
          <a:xfrm>
            <a:off x="317500" y="1035050"/>
            <a:ext cx="1031179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369" y="190500"/>
            <a:ext cx="10148658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4670" y="1187450"/>
            <a:ext cx="9624060" cy="830997"/>
          </a:xfrm>
        </p:spPr>
        <p:txBody>
          <a:bodyPr/>
          <a:lstStyle/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830997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Формы информирования</a:t>
            </a:r>
            <a:r>
              <a:rPr lang="ru-RU" dirty="0" smtClean="0"/>
              <a:t>  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4" descr="https://pp.userapi.com/c408422/v408422553/84b8/pBOBIAqhZd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45572"/>
          <a:stretch>
            <a:fillRect/>
          </a:stretch>
        </p:blipFill>
        <p:spPr bwMode="auto">
          <a:xfrm>
            <a:off x="241300" y="196850"/>
            <a:ext cx="1031179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622300" y="1111250"/>
            <a:ext cx="9677400" cy="396239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Включение соответствующих положений в трудовой договор работника.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Ознакомление работника с результатами СОУТ на его рабочем месте.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Размещение сводных данных о результатах проведения СОУТ на рабочих местах.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Проведение совещаний, круглых столов, семинаров, конференций, встреч заинтересованных сторон, переговоров.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Изготовление и распространение информационных бюллетеней, плакатов, иной печатной продукции, видео- и аудиоматериалов.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Использование информационных ресурсов в информационно-телекоммуникационной сети "Интернет".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Размещение соответствующей информации в общедоступных местах.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369" y="190500"/>
            <a:ext cx="10148658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4670" y="1187450"/>
            <a:ext cx="9624060" cy="830997"/>
          </a:xfrm>
        </p:spPr>
        <p:txBody>
          <a:bodyPr/>
          <a:lstStyle/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1384995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Как снизить опасность возникновения инфекционных заболеваний?</a:t>
            </a:r>
            <a:r>
              <a:rPr lang="ru-RU" dirty="0" smtClean="0"/>
              <a:t>  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4" descr="https://pp.userapi.com/c408422/v408422553/84b8/pBOBIAqhZd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45572"/>
          <a:stretch>
            <a:fillRect/>
          </a:stretch>
        </p:blipFill>
        <p:spPr bwMode="auto">
          <a:xfrm>
            <a:off x="241300" y="196850"/>
            <a:ext cx="1031179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622300" y="1111250"/>
            <a:ext cx="9677400" cy="3962399"/>
          </a:xfrm>
          <a:prstGeom prst="rect">
            <a:avLst/>
          </a:prstGeom>
        </p:spPr>
        <p:txBody>
          <a:bodyPr/>
          <a:lstStyle/>
          <a:p>
            <a:pPr marL="514350" lvl="0" indent="-514350"/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774701" y="1401938"/>
          <a:ext cx="9372600" cy="534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369" y="190500"/>
            <a:ext cx="10148658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841500" y="302260"/>
            <a:ext cx="86106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Что такое иммунизация?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1993900" y="1111250"/>
            <a:ext cx="8164830" cy="3962399"/>
          </a:xfrm>
          <a:prstGeom prst="rect">
            <a:avLst/>
          </a:prstGeom>
        </p:spPr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Иммунизация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это процесс, благодаря которому человек приобретает иммунитет, или становится невосприимчивым к инфекционной болезни, обычно, путем введения вакцины 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(определение ВОЗ). </a:t>
            </a:r>
          </a:p>
          <a:p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Вакцины стимулируют собственную иммунную систему организма к защите человека от соответствующей инфекции или болезни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4" descr="https://pp.userapi.com/c408422/v408422553/84b8/pBOBIAqhZd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45572"/>
          <a:stretch>
            <a:fillRect/>
          </a:stretch>
        </p:blipFill>
        <p:spPr bwMode="auto">
          <a:xfrm>
            <a:off x="317500" y="1035050"/>
            <a:ext cx="1031179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369" y="190500"/>
            <a:ext cx="10148658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4670" y="1187450"/>
            <a:ext cx="9624060" cy="830997"/>
          </a:xfrm>
        </p:spPr>
        <p:txBody>
          <a:bodyPr/>
          <a:lstStyle/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55399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Виды иммунизации</a:t>
            </a:r>
            <a:endParaRPr lang="ru-RU" dirty="0"/>
          </a:p>
        </p:txBody>
      </p:sp>
      <p:pic>
        <p:nvPicPr>
          <p:cNvPr id="7" name="Picture 4" descr="https://pp.userapi.com/c408422/v408422553/84b8/pBOBIAqhZd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45572"/>
          <a:stretch>
            <a:fillRect/>
          </a:stretch>
        </p:blipFill>
        <p:spPr bwMode="auto">
          <a:xfrm>
            <a:off x="241300" y="196850"/>
            <a:ext cx="1031179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622300" y="1111250"/>
            <a:ext cx="9677400" cy="3962399"/>
          </a:xfrm>
          <a:prstGeom prst="rect">
            <a:avLst/>
          </a:prstGeom>
        </p:spPr>
        <p:txBody>
          <a:bodyPr/>
          <a:lstStyle/>
          <a:p>
            <a:pPr marL="514350" lvl="0" indent="-514350"/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774701" y="1401939"/>
          <a:ext cx="9448800" cy="550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369" y="190500"/>
            <a:ext cx="10148658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4670" y="1187450"/>
            <a:ext cx="9841230" cy="747897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 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Трудовой Кодекс, статья 212.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Федеральны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й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закон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от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17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сентября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1998 г. № 157-ФЗ "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Об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иммунопрофилактике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инфекционных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болезней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».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Федеральны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й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закон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от 30 марта 1999 г. № 52-ФЗ "О санитарно-эпидемиологическом благополучии населения», статьи 11, 24, 32.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Постановление 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Правительства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РФ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от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15.07.99 № 825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«Об утверждении перечня работ, выполнение которых связано с высоким риском заболевания инфекционными болезнями и требует обязательного проведения профилактических прививок».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Приказ Минздрава России от 21 марта 2014 г. № 125н «Об утверждении национального календаря профилактических прививок и календаря профилактических прививок по эпидемическим показаниям».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Ряд СП:</a:t>
            </a:r>
          </a:p>
          <a:p>
            <a:pPr marL="342900" indent="-342900">
              <a:buFont typeface="Calibri" pitchFamily="34" charset="0"/>
              <a:buChar char="—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СП 3.1.7.2629-10 Профилактика сибирской язвы,</a:t>
            </a:r>
          </a:p>
          <a:p>
            <a:pPr marL="342900" indent="-342900">
              <a:buFont typeface="Calibri" pitchFamily="34" charset="0"/>
              <a:buChar char="—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СП 3.1.3.2352-08 Профилактика клещевого энцефалита,</a:t>
            </a:r>
          </a:p>
          <a:p>
            <a:pPr marL="342900" indent="-342900">
              <a:buFont typeface="Calibri" pitchFamily="34" charset="0"/>
              <a:buChar char="—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СП 3.1.2952-11 Профилактика кори, краснухи и эпидемического паротита,</a:t>
            </a:r>
          </a:p>
          <a:p>
            <a:pPr marL="342900" indent="-342900">
              <a:buFont typeface="Calibri" pitchFamily="34" charset="0"/>
              <a:buChar char="—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СП 3.1.2.3109-13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Профилактика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дифтерии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pPr marL="342900" indent="-342900">
              <a:buFont typeface="Calibri" pitchFamily="34" charset="0"/>
              <a:buChar char="—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СП 3.1.2.3113-13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Профилактика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столбняка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pPr marL="342900" indent="-342900">
              <a:buFont typeface="Calibri" pitchFamily="34" charset="0"/>
              <a:buChar char="—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СП 3.1.2.3117-13 Профилактика гриппа и других острых респираторных вирусных инфекций.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29 июля 2018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года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отношении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профилактики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гриппа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действует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Постановление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Главного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государственного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санитарного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врача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РФ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от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30.06.2017 №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38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«О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мероприятиях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по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профилактике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гриппа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и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острых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респираторных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вирусных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инфекций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эпидемическом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сезоне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201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-201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9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годов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buFont typeface="+mj-lt"/>
              <a:buAutoNum type="arabicPeriod" startAt="7"/>
            </a:pPr>
            <a:endParaRPr lang="ru-RU" dirty="0" smtClean="0"/>
          </a:p>
          <a:p>
            <a:pPr marL="342900" indent="-342900">
              <a:buFont typeface="+mj-lt"/>
              <a:buAutoNum type="arabicPeriod" startAt="7"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830997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Нормативное регулирование</a:t>
            </a:r>
            <a:r>
              <a:rPr lang="ru-RU" dirty="0" smtClean="0"/>
              <a:t> 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4" descr="https://pp.userapi.com/c408422/v408422553/84b8/pBOBIAqhZd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45572"/>
          <a:stretch>
            <a:fillRect/>
          </a:stretch>
        </p:blipFill>
        <p:spPr bwMode="auto">
          <a:xfrm>
            <a:off x="241300" y="196850"/>
            <a:ext cx="1031179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622300" y="1111250"/>
            <a:ext cx="9677400" cy="396239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369" y="190500"/>
            <a:ext cx="10148658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4670" y="1187450"/>
            <a:ext cx="9841230" cy="5293757"/>
          </a:xfrm>
        </p:spPr>
        <p:txBody>
          <a:bodyPr/>
          <a:lstStyle/>
          <a:p>
            <a:pPr lvl="0"/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Ищем информацию:</a:t>
            </a:r>
          </a:p>
          <a:p>
            <a:pPr lvl="0"/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 перечне работ, выполнение которых связано с высоким риском заболевания инфекционными болезнями и требует обязательного проведения профилактических прививок (Постановление Правительства РФ от 15 июля 1999 г. № 825);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 национальном календаре профилактических прививок и календаре прививок по эпидемическим показаниям (Приказ Минздрава России от 21 марта 2014 г. № 125н).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079500" y="302260"/>
            <a:ext cx="9079230" cy="1107996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Кто из работников подлежит вакцинации?</a:t>
            </a:r>
            <a:r>
              <a:rPr lang="ru-RU" dirty="0" smtClean="0"/>
              <a:t> 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4" descr="https://pp.userapi.com/c408422/v408422553/84b8/pBOBIAqhZd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45572"/>
          <a:stretch>
            <a:fillRect/>
          </a:stretch>
        </p:blipFill>
        <p:spPr bwMode="auto">
          <a:xfrm>
            <a:off x="241300" y="196850"/>
            <a:ext cx="1031179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369" y="190500"/>
            <a:ext cx="10148658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4670" y="1187450"/>
            <a:ext cx="9841230" cy="6370975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Сельскохозяйственные, гидромелиоративные, строительные и другие работы по выемке и перемещению грунта, заготовительные, промысловые, геологические, изыскательские, экспедиционные, дератизационные и дезинсекционные работы на территориях, неблагополучных по инфекциям, общим для человека и животных.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Работы по лесозаготовке, расчистке и благоустройству леса, зон оздоровления и отдыха населения на территориях, неблагополучных по инфекциям, общим для человека и животных.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Работы в организациях по заготовке, хранению, обработке сырья и продуктов животноводства, полученных из хозяйств, неблагополучных по инфекциям, общим для человека и животных.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Работы по заготовке, хранению и переработке сельскохозяйственной продукции на территориях, неблагополучных по инфекциям, общим для человека и животных.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Работы по убою скота, больного инфекциями, общими для человека и животных, заготовке и переработке полученных от него мяса и мясопродуктов.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Работы, связанные с уходом за животными и обслуживанием животноводческих объектов в животноводческих хозяйствах, неблагополучных по инфекциям, общим для человека и животных.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Работы по отлову и содержанию безнадзорных животных.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Работы по обслуживанию канализационных сооружений, оборудования и сетей.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Работы с больными инфекционными заболеваниями.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Работы с живыми культурами возбудителей инфекционных заболеваний.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Работы с кровью и биологическими жидкостями человека.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Работы в организациях, осуществляющих образовательную деятельность.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079500" y="302260"/>
            <a:ext cx="9079230" cy="1107996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Работы с высоким риском инфицирования</a:t>
            </a:r>
            <a:r>
              <a:rPr lang="ru-RU" dirty="0" smtClean="0"/>
              <a:t>  </a:t>
            </a:r>
            <a:br>
              <a:rPr lang="ru-RU" dirty="0" smtClean="0"/>
            </a:b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(Источник: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Постановлением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Правительства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РФ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от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15.07.99 № 825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4" descr="https://pp.userapi.com/c408422/v408422553/84b8/pBOBIAqhZd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45572"/>
          <a:stretch>
            <a:fillRect/>
          </a:stretch>
        </p:blipFill>
        <p:spPr bwMode="auto">
          <a:xfrm>
            <a:off x="241300" y="196850"/>
            <a:ext cx="1031179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369" y="190500"/>
            <a:ext cx="10148658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079500" y="302261"/>
            <a:ext cx="9079230" cy="103759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Национальный календарь прививок</a:t>
            </a:r>
            <a:r>
              <a:rPr lang="ru-RU" dirty="0" smtClean="0"/>
              <a:t>  </a:t>
            </a:r>
            <a:br>
              <a:rPr lang="ru-RU" dirty="0" smtClean="0"/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(Приказ Минздрава России от 21 марта 2014 г. № 125н)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4" descr="https://pp.userapi.com/c408422/v408422553/84b8/pBOBIAqhZd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45572"/>
          <a:stretch>
            <a:fillRect/>
          </a:stretch>
        </p:blipFill>
        <p:spPr bwMode="auto">
          <a:xfrm>
            <a:off x="241300" y="196850"/>
            <a:ext cx="1031179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vaccination_calenda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235" y="1416050"/>
            <a:ext cx="997893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369" y="190500"/>
            <a:ext cx="10148658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4670" y="1797050"/>
            <a:ext cx="9841230" cy="4953000"/>
          </a:xfrm>
        </p:spPr>
        <p:txBody>
          <a:bodyPr/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Работодатель должен подтвердить, что он:</a:t>
            </a:r>
          </a:p>
          <a:p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потребовал от работников соблюдения требований закона о проведении вакцинации (это можно сделать разными способами вплоть до направления письменного уведомления);</a:t>
            </a:r>
          </a:p>
          <a:p>
            <a:pPr lvl="0"/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получил от работников, отказавшихся от прививки, письменный отказ от прохождения вакцинации;</a:t>
            </a:r>
          </a:p>
          <a:p>
            <a:pPr lvl="0"/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отстранил работников, не прошедших вакцинацию от работы. </a:t>
            </a:r>
          </a:p>
          <a:p>
            <a:endParaRPr lang="ru-RU" dirty="0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231900" y="302260"/>
            <a:ext cx="8926830" cy="830997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Что делать, чтобы избежать ответственности?</a:t>
            </a:r>
            <a:r>
              <a:rPr lang="ru-RU" dirty="0" smtClean="0"/>
              <a:t> 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4" descr="https://pp.userapi.com/c408422/v408422553/84b8/pBOBIAqhZd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45572"/>
          <a:stretch>
            <a:fillRect/>
          </a:stretch>
        </p:blipFill>
        <p:spPr bwMode="auto">
          <a:xfrm>
            <a:off x="241300" y="196850"/>
            <a:ext cx="1031179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622300" y="1111250"/>
            <a:ext cx="9677400" cy="396239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369" y="190500"/>
            <a:ext cx="10148658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841500" y="302260"/>
            <a:ext cx="861060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Цель профессионально</a:t>
            </a:r>
            <a:r>
              <a:rPr lang="ru-RU" sz="3600" b="1" kern="0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й</a:t>
            </a:r>
            <a:r>
              <a:rPr lang="ru-RU" sz="3600" b="1" kern="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деятельности специалиста по охране труда: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  </a:t>
            </a:r>
            <a:b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1993900" y="1737994"/>
            <a:ext cx="8164830" cy="3335655"/>
          </a:xfrm>
          <a:prstGeom prst="rect">
            <a:avLst/>
          </a:prstGeom>
        </p:spPr>
        <p:txBody>
          <a:bodyPr/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Профилактика несчастных случаев на производстве и профессиональных заболеваний,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снижение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уровня воздействия (устранение воздействия) на работников вредных и (или) опасных производственных факторов,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уровней профессиональных рисков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(Приказ Минтруда России от 4 августа 2014 года № 524н)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 descr="https://pp.userapi.com/c408422/v408422553/84b8/pBOBIAqhZd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45572"/>
          <a:stretch>
            <a:fillRect/>
          </a:stretch>
        </p:blipFill>
        <p:spPr bwMode="auto">
          <a:xfrm>
            <a:off x="317500" y="1035050"/>
            <a:ext cx="1031179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369" y="190500"/>
            <a:ext cx="10148658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231900" y="302260"/>
            <a:ext cx="8926830" cy="830997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Ответственность работодателя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4" descr="https://pp.userapi.com/c408422/v408422553/84b8/pBOBIAqhZd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45572"/>
          <a:stretch>
            <a:fillRect/>
          </a:stretch>
        </p:blipFill>
        <p:spPr bwMode="auto">
          <a:xfrm>
            <a:off x="241300" y="196850"/>
            <a:ext cx="1031179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622300" y="1111250"/>
            <a:ext cx="9677400" cy="396239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Рисунок 9" descr="Безымянный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700" y="1273734"/>
            <a:ext cx="9417433" cy="5627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369" y="190500"/>
            <a:ext cx="10148658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231900" y="302260"/>
            <a:ext cx="8926830" cy="830997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Кто оплачивает расходы по иммунизации?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4" descr="https://pp.userapi.com/c408422/v408422553/84b8/pBOBIAqhZd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45572"/>
          <a:stretch>
            <a:fillRect/>
          </a:stretch>
        </p:blipFill>
        <p:spPr bwMode="auto">
          <a:xfrm>
            <a:off x="241300" y="196850"/>
            <a:ext cx="1031179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622300" y="1111250"/>
            <a:ext cx="9677400" cy="396239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Текст 3"/>
          <p:cNvSpPr>
            <a:spLocks noGrp="1"/>
          </p:cNvSpPr>
          <p:nvPr>
            <p:ph type="body" idx="1"/>
          </p:nvPr>
        </p:nvSpPr>
        <p:spPr>
          <a:xfrm>
            <a:off x="534670" y="1797050"/>
            <a:ext cx="9841230" cy="4154984"/>
          </a:xfrm>
        </p:spPr>
        <p:txBody>
          <a:bodyPr/>
          <a:lstStyle/>
          <a:p>
            <a:pPr fontAlgn="base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 соответствии с ст. 5 Закона об иммунопрофилактике граждане имеют право на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бесплатные профилактические прививки в государственных и муниципальных организациях здравоохранения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, если они:</a:t>
            </a:r>
          </a:p>
          <a:p>
            <a:pPr fontAlgn="base"/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включены в национальный календарь профилактических прививок, </a:t>
            </a:r>
          </a:p>
          <a:p>
            <a:pPr fontAlgn="base"/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делаются по эпидемическим показаниям.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369" y="190500"/>
            <a:ext cx="10148658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231900" y="302260"/>
            <a:ext cx="8926830" cy="830997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Действуй!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4" descr="https://pp.userapi.com/c408422/v408422553/84b8/pBOBIAqhZd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45572"/>
          <a:stretch>
            <a:fillRect/>
          </a:stretch>
        </p:blipFill>
        <p:spPr bwMode="auto">
          <a:xfrm>
            <a:off x="241300" y="196850"/>
            <a:ext cx="1031179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622300" y="1111250"/>
            <a:ext cx="9677400" cy="396239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Текст 3"/>
          <p:cNvSpPr>
            <a:spLocks noGrp="1"/>
          </p:cNvSpPr>
          <p:nvPr>
            <p:ph type="body" idx="1"/>
          </p:nvPr>
        </p:nvSpPr>
        <p:spPr>
          <a:xfrm>
            <a:off x="534670" y="1111250"/>
            <a:ext cx="9841230" cy="6647974"/>
          </a:xfrm>
        </p:spPr>
        <p:txBody>
          <a:bodyPr/>
          <a:lstStyle/>
          <a:p>
            <a:pPr marL="514350" indent="-514350" fontAlgn="base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 соответствии с пунктом 3.9 СП 1.1.1058-01, утвержденными постановлением Главного государственного санитарного врача РФ от 13.07.2001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18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включить в Программу производственного контроля мероприятия, необходимые для осуществления эффективного контроля за соблюдением санитарных правил и выполнением санитарно-противоэпидемических (профилактических) мероприятий, в том числе касающихся своевременного проведения иммунизации работников.</a:t>
            </a:r>
          </a:p>
          <a:p>
            <a:pPr marL="514350" indent="-514350" fontAlgn="base">
              <a:buFont typeface="+mj-lt"/>
              <a:buAutoNum type="arabicPeriod"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Работодатели, у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которых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трудятся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работники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подлежащие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обязательной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вакцинации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обязаны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направлять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списки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работников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ежегодно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(в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сентябре-октябре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) в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лечебно-профилактические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организации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для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целей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планирования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мероприятий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по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вакцинации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(п. 5.6 СП 3.3.2367-08 "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Организация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иммунопрофилактики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инфекционных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болезней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"), а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за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уклонение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от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этого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организацию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или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ИП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могут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привлечь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к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административной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ответственности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514350" indent="-514350" fontAlgn="base">
              <a:buFont typeface="+mj-lt"/>
              <a:buAutoNum type="arabicPeriod"/>
            </a:pPr>
            <a:endParaRPr lang="ru-RU" sz="2400" b="1" dirty="0" smtClean="0"/>
          </a:p>
          <a:p>
            <a:pPr marL="514350" indent="-514350" fontAlgn="base">
              <a:buFont typeface="+mj-lt"/>
              <a:buAutoNum type="arabicPeriod"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369" y="190500"/>
            <a:ext cx="10148658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231900" y="302260"/>
            <a:ext cx="8926830" cy="1384995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Как проверить сделал ли работник прививку?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4" descr="https://pp.userapi.com/c408422/v408422553/84b8/pBOBIAqhZd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45572"/>
          <a:stretch>
            <a:fillRect/>
          </a:stretch>
        </p:blipFill>
        <p:spPr bwMode="auto">
          <a:xfrm>
            <a:off x="241300" y="196850"/>
            <a:ext cx="1031179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622300" y="1111250"/>
            <a:ext cx="9677400" cy="396239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Текст 3"/>
          <p:cNvSpPr>
            <a:spLocks noGrp="1"/>
          </p:cNvSpPr>
          <p:nvPr>
            <p:ph type="body" idx="1"/>
          </p:nvPr>
        </p:nvSpPr>
        <p:spPr>
          <a:xfrm>
            <a:off x="534670" y="1644650"/>
            <a:ext cx="9841230" cy="4616648"/>
          </a:xfrm>
        </p:spPr>
        <p:txBody>
          <a:bodyPr/>
          <a:lstStyle/>
          <a:p>
            <a:pPr fontAlgn="base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Регистрируются профилактические прививки гражданина:</a:t>
            </a:r>
          </a:p>
          <a:p>
            <a:pPr fontAlgn="base"/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 fontAlgn="base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Личной медицинской книжке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(страница 6) в соответствии с требованиями Приказа Роспотребнадзора от 20 мая 2005 года № 402 «О личной медицинской книжке и санитарном паспорте» (с изменениями на 2 июня 2016 года),</a:t>
            </a:r>
          </a:p>
          <a:p>
            <a:pPr lvl="0" fontAlgn="base"/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 fontAlgn="base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Сертификате профилактических прививок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 соответствии со статьей 1 Федерального закона № 157-ФЗ.</a:t>
            </a:r>
          </a:p>
          <a:p>
            <a:pPr marL="514350" indent="-514350" fontAlgn="base"/>
            <a:endParaRPr lang="ru-RU" sz="2400" b="1" dirty="0" smtClean="0"/>
          </a:p>
          <a:p>
            <a:pPr marL="514350" indent="-514350" fontAlgn="base">
              <a:buFont typeface="+mj-lt"/>
              <a:buAutoNum type="arabicPeriod"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369" y="190500"/>
            <a:ext cx="10148658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231900" y="302260"/>
            <a:ext cx="8926830" cy="830997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Что делать с «отказниками»?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4" descr="https://pp.userapi.com/c408422/v408422553/84b8/pBOBIAqhZd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45572"/>
          <a:stretch>
            <a:fillRect/>
          </a:stretch>
        </p:blipFill>
        <p:spPr bwMode="auto">
          <a:xfrm>
            <a:off x="241300" y="196850"/>
            <a:ext cx="1031179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622300" y="1111250"/>
            <a:ext cx="9677400" cy="396239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Текст 3"/>
          <p:cNvSpPr>
            <a:spLocks noGrp="1"/>
          </p:cNvSpPr>
          <p:nvPr>
            <p:ph type="body" idx="1"/>
          </p:nvPr>
        </p:nvSpPr>
        <p:spPr>
          <a:xfrm>
            <a:off x="534670" y="1339850"/>
            <a:ext cx="9841230" cy="6709529"/>
          </a:xfrm>
        </p:spPr>
        <p:txBody>
          <a:bodyPr/>
          <a:lstStyle/>
          <a:p>
            <a:pPr fontAlgn="base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Часть 2 ст.5 Федерального закона от 17 сентября 1998 года № 157-ФЗ «Об иммунопрофилактике инфекционных болезней» устанавливает, что отсутствие профилактических прививок влечет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отстранение граждан от работ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выполнение которых связано с высоким риском заболевания инфекционными болезнями. </a:t>
            </a:r>
          </a:p>
          <a:p>
            <a:pPr fontAlgn="base"/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 соответствии с требованиями ст. 76 ТК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об отстранении работника от работы (недопущении его к работе)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работодатель издает соответствующий приказ в произвольной форме с указанием оснований и приложением подтверждающих документов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 Заработная плата работнику не начисляется.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 согласия работника его можно перевести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на выполнение иной работы (или в иную местность), если в этом случае не требуется проведения вакцинации (в порядке ст. 72.1-72.2 ТК РФ). При отсутствии возможности или согласия работника перевод не осуществляется.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fontAlgn="base"/>
            <a:endParaRPr lang="ru-RU" sz="2400" b="1" dirty="0" smtClean="0"/>
          </a:p>
          <a:p>
            <a:pPr marL="514350" indent="-514350" fontAlgn="base">
              <a:buFont typeface="+mj-lt"/>
              <a:buAutoNum type="arabicPeriod"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369" y="190500"/>
            <a:ext cx="10148658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231900" y="302260"/>
            <a:ext cx="8926830" cy="830997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Подведем итоги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4" descr="https://pp.userapi.com/c408422/v408422553/84b8/pBOBIAqhZd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45572"/>
          <a:stretch>
            <a:fillRect/>
          </a:stretch>
        </p:blipFill>
        <p:spPr bwMode="auto">
          <a:xfrm>
            <a:off x="241300" y="196850"/>
            <a:ext cx="1031179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622300" y="1111250"/>
            <a:ext cx="9677400" cy="396239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Текст 3"/>
          <p:cNvSpPr>
            <a:spLocks noGrp="1"/>
          </p:cNvSpPr>
          <p:nvPr>
            <p:ph type="body" idx="1"/>
          </p:nvPr>
        </p:nvSpPr>
        <p:spPr>
          <a:xfrm>
            <a:off x="534670" y="958850"/>
            <a:ext cx="9841230" cy="6740307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1. Работодатель обязан отслеживать, подлежат ли его работники обязательной вакцинации и проходят ли они ее в полном объеме.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2. При наличии таких работников необходимо организовать условия для прохождения их вакцинации (предоставление свободного оплачиваемого дня, организованная доставка в медицинскую организацию для вакцинации и т.п.). Для этого либо издается письменный приказ о проведении массовой вакцинации в организации или же работники письменно уведомляются о необходимости пройти вакцинацию, например, от гриппа. Работникам при этом гарантируется сохранение среднего заработка в соответствии со статьей 185 Трудового Кодекса. Вакцинация, как правило, осуществляется бесплатно по государственным программам. Впрочем, работодатель, вправе приобрести для сотрудников более дорогую вакцину по договору с медицинской организацией.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3. В случае отказа работника проходить вакцинацию, нужно получить от него в письменном виде (заявление, отказ) с указанием причины (например, "нежелание" или "наличие медицинского противопоказания"). При этом работник не обязан подробно расписывать причины отказа.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4. В случае получения письменного отказа работника работодатель обязан отстранить сотрудника от работы (ст. 76 ТК РФ). В этом случае работодатель не вправе привлекать работника к дисциплинарной ответственности. С согласия работника его можно перевести на выполнение иной работы (или в иную местность), если в этом случае не требуется проведения вакцинации (в порядке ст. 72.1-72.2 ТК РФ). При отсутствии такого согласия перевод не осуществляется.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fontAlgn="base"/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fontAlgn="base">
              <a:buFont typeface="+mj-lt"/>
              <a:buAutoNum type="arabicPeriod"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300" y="381000"/>
            <a:ext cx="10148658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scene3d>
            <a:camera prst="orthographicFront"/>
            <a:lightRig rig="chilly" dir="t"/>
          </a:scene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534670" y="2330450"/>
            <a:ext cx="9624060" cy="1384995"/>
          </a:xfrm>
        </p:spPr>
        <p:txBody>
          <a:bodyPr/>
          <a:lstStyle/>
          <a:p>
            <a:pPr algn="ctr"/>
            <a:r>
              <a:rPr lang="ru-RU" sz="3600" b="1" u="sng" dirty="0" smtClean="0">
                <a:solidFill>
                  <a:schemeClr val="tx2">
                    <a:lumMod val="75000"/>
                  </a:schemeClr>
                </a:solidFill>
              </a:rPr>
              <a:t>Благодарю за внимание! </a:t>
            </a:r>
            <a:br>
              <a:rPr lang="ru-RU" sz="3600" b="1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u="sng" dirty="0" smtClean="0">
                <a:solidFill>
                  <a:schemeClr val="tx2">
                    <a:lumMod val="75000"/>
                  </a:schemeClr>
                </a:solidFill>
              </a:rPr>
              <a:t>Будьте здоровы и успешны!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u="sng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3500" y="5149850"/>
            <a:ext cx="5600700" cy="876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prstMaterial="metal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369" y="190500"/>
            <a:ext cx="10148658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841500" y="302260"/>
            <a:ext cx="861060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Основа СУОТ - у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правление профессиональными рисками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1993900" y="1737994"/>
            <a:ext cx="8164830" cy="3335655"/>
          </a:xfrm>
          <a:prstGeom prst="rect">
            <a:avLst/>
          </a:prstGeom>
        </p:spPr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Управление профессиональными рисками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– 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комплекс взаимосвязанных мероприятий, являющихся элементами системы управления охраной труда и включающих в себя меры по выявлению, оценке и снижению уровней профессиональных рисков (статья 209 ТК).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 descr="https://pp.userapi.com/c408422/v408422553/84b8/pBOBIAqhZd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45572"/>
          <a:stretch>
            <a:fillRect/>
          </a:stretch>
        </p:blipFill>
        <p:spPr bwMode="auto">
          <a:xfrm>
            <a:off x="317500" y="1035050"/>
            <a:ext cx="1031179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369" y="190500"/>
            <a:ext cx="10148658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841500" y="302260"/>
            <a:ext cx="86106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Что такое профессиональный риск?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1993900" y="1737994"/>
            <a:ext cx="8164830" cy="333565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Профессиональный риск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 -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это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вероятность причинения вреда здоровью в результате воздействия вредных или опасных производственных факторов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при исполнении работником обязанностей по трудовому договору (статья 209 ТК).</a:t>
            </a:r>
            <a:endParaRPr lang="ru-RU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4" descr="https://pp.userapi.com/c408422/v408422553/84b8/pBOBIAqhZd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45572"/>
          <a:stretch>
            <a:fillRect/>
          </a:stretch>
        </p:blipFill>
        <p:spPr bwMode="auto">
          <a:xfrm>
            <a:off x="317500" y="1035050"/>
            <a:ext cx="1031179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369" y="190500"/>
            <a:ext cx="10148658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841500" y="302260"/>
            <a:ext cx="86106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Вредные и опасные производственные факторы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1993900" y="1737994"/>
            <a:ext cx="8164830" cy="3335655"/>
          </a:xfrm>
          <a:prstGeom prst="rect">
            <a:avLst/>
          </a:prstGeom>
        </p:spPr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Вредный производственный фактор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- производственный фактор, воздействие которого на работника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может привести к его заболеванию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(статья 209 ТК).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Опасный производственный фактор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- производственный фактор, воздействие которого на работника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может привести к его травме 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(статья 209 ТК).</a:t>
            </a:r>
            <a:endParaRPr lang="ru-RU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4" descr="https://pp.userapi.com/c408422/v408422553/84b8/pBOBIAqhZd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45572"/>
          <a:stretch>
            <a:fillRect/>
          </a:stretch>
        </p:blipFill>
        <p:spPr bwMode="auto">
          <a:xfrm>
            <a:off x="317500" y="1035050"/>
            <a:ext cx="1031179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369" y="190500"/>
            <a:ext cx="10148658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841500" y="302260"/>
            <a:ext cx="86106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Идентификация ВОПФ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1993900" y="1035050"/>
            <a:ext cx="8164830" cy="4038599"/>
          </a:xfrm>
          <a:prstGeom prst="rect">
            <a:avLst/>
          </a:prstGeom>
        </p:spPr>
        <p:txBody>
          <a:bodyPr/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сопоставление и установление совпадения имеющихся на рабочих местах факторов производственной среды и трудового процесса с факторами производственной среды и трудового процесса, предусмотренными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классификатором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ВОПФ, утвержденным Минтрудом, с учетом мнения Российской трехсторонней комиссии по регулированию социально-трудовых отношений (часть 1, ст. 10 Закона №426-ФЗ).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4" descr="https://pp.userapi.com/c408422/v408422553/84b8/pBOBIAqhZd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45572"/>
          <a:stretch>
            <a:fillRect/>
          </a:stretch>
        </p:blipFill>
        <p:spPr bwMode="auto">
          <a:xfrm>
            <a:off x="317500" y="1035050"/>
            <a:ext cx="1031179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369" y="190500"/>
            <a:ext cx="10148658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4670" y="1187450"/>
            <a:ext cx="9624060" cy="830997"/>
          </a:xfrm>
        </p:spPr>
        <p:txBody>
          <a:bodyPr/>
          <a:lstStyle/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1384995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ВОПФ,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идентифицируемые в процессе СОУТ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4" descr="https://pp.userapi.com/c408422/v408422553/84b8/pBOBIAqhZd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45572"/>
          <a:stretch>
            <a:fillRect/>
          </a:stretch>
        </p:blipFill>
        <p:spPr bwMode="auto">
          <a:xfrm>
            <a:off x="241300" y="196850"/>
            <a:ext cx="1031179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1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900" y="1873250"/>
            <a:ext cx="9318881" cy="500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369" y="190500"/>
            <a:ext cx="10148658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841500" y="302260"/>
            <a:ext cx="86106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Опасности, связанные с воздействием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3600" b="1" kern="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БФ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1993900" y="1035050"/>
            <a:ext cx="8164830" cy="4038599"/>
          </a:xfrm>
          <a:prstGeom prst="rect">
            <a:avLst/>
          </a:prstGeom>
        </p:spPr>
        <p:txBody>
          <a:bodyPr/>
          <a:lstStyle/>
          <a:p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4" descr="https://pp.userapi.com/c408422/v408422553/84b8/pBOBIAqhZd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45572"/>
          <a:stretch>
            <a:fillRect/>
          </a:stretch>
        </p:blipFill>
        <p:spPr bwMode="auto">
          <a:xfrm>
            <a:off x="317500" y="1035050"/>
            <a:ext cx="1031179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Схема 9"/>
          <p:cNvGraphicFramePr/>
          <p:nvPr/>
        </p:nvGraphicFramePr>
        <p:xfrm>
          <a:off x="1917700" y="1263650"/>
          <a:ext cx="8458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369" y="190500"/>
            <a:ext cx="10148658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841500" y="302260"/>
            <a:ext cx="86106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Права работника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1993900" y="1111250"/>
            <a:ext cx="8164830" cy="3962399"/>
          </a:xfrm>
          <a:prstGeom prst="rect">
            <a:avLst/>
          </a:prstGeom>
        </p:spPr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Каждый имеет право на труд в условиях, отвечающих требованиям безопасности и гигиены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(ст. 37 Конституции). </a:t>
            </a:r>
          </a:p>
          <a:p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Работник имеет право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на: </a:t>
            </a:r>
          </a:p>
          <a:p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получение достоверной информации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от работодателя об условиях и охране труда на рабочем месте, о существующем риске повреждения здоровья, а также о мерах по защите от воздействия ВОПФ;</a:t>
            </a:r>
          </a:p>
          <a:p>
            <a:pPr lvl="0"/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отказ от выполнения работ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 случае возникновения опасности для его жизни и здоровья вследствие нарушения требований охраны труда, за исключением случаев, предусмотренных федеральными законами,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до устранения такой опасности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(статья 209 ТК).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4" descr="https://pp.userapi.com/c408422/v408422553/84b8/pBOBIAqhZd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45572"/>
          <a:stretch>
            <a:fillRect/>
          </a:stretch>
        </p:blipFill>
        <p:spPr bwMode="auto">
          <a:xfrm>
            <a:off x="317500" y="1035050"/>
            <a:ext cx="1031179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1778</TotalTime>
  <Words>1049</Words>
  <Application>Microsoft Office PowerPoint</Application>
  <PresentationFormat>Произвольный</PresentationFormat>
  <Paragraphs>146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Calibri</vt:lpstr>
      <vt:lpstr>Wingdings</vt:lpstr>
      <vt:lpstr>Office Theme</vt:lpstr>
      <vt:lpstr>Вакцинация и иммунизация в свете охраны труда и управления профессиональными рисками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ВОПФ,  идентифицируемые в процессе СОУТ </vt:lpstr>
      <vt:lpstr>Презентация PowerPoint</vt:lpstr>
      <vt:lpstr>Презентация PowerPoint</vt:lpstr>
      <vt:lpstr>Презентация PowerPoint</vt:lpstr>
      <vt:lpstr>Формы информирования    </vt:lpstr>
      <vt:lpstr>Как снизить опасность возникновения инфекционных заболеваний?    </vt:lpstr>
      <vt:lpstr>Презентация PowerPoint</vt:lpstr>
      <vt:lpstr>Виды иммунизации</vt:lpstr>
      <vt:lpstr>Нормативное регулирование   </vt:lpstr>
      <vt:lpstr>Кто из работников подлежит вакцинации?    </vt:lpstr>
      <vt:lpstr>Работы с высоким риском инфицирования    (Источник: Постановлением Правительства РФ от 15.07.99 № 825 ) </vt:lpstr>
      <vt:lpstr>Национальный календарь прививок   (Приказ Минздрава России от 21 марта 2014 г. № 125н)  </vt:lpstr>
      <vt:lpstr>Что делать, чтобы избежать ответственности?   </vt:lpstr>
      <vt:lpstr>Ответственность работодателя </vt:lpstr>
      <vt:lpstr>Кто оплачивает расходы по иммунизации? </vt:lpstr>
      <vt:lpstr>Действуй! </vt:lpstr>
      <vt:lpstr>Как проверить сделал ли работник прививку? </vt:lpstr>
      <vt:lpstr>Что делать с «отказниками»? </vt:lpstr>
      <vt:lpstr>Подведем итоги </vt:lpstr>
      <vt:lpstr>Благодарю за внимание!  Будьте здоровы и успешны!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безопасной эксплуатации лифтов,  подъемных платформ для инвалидов, пассажирских конвейеров  (движущихся пешеходных дорожек)  и эскалаторов  в современных условиях</dc:title>
  <dc:creator>Win7</dc:creator>
  <cp:lastModifiedBy>RePack by Diakov</cp:lastModifiedBy>
  <cp:revision>56</cp:revision>
  <dcterms:created xsi:type="dcterms:W3CDTF">2018-03-16T06:41:03Z</dcterms:created>
  <dcterms:modified xsi:type="dcterms:W3CDTF">2018-09-26T06:07:12Z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2018-03-16T00:00:00Z</vt:filetime>
  </property>
</Properties>
</file>